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people-sign-traveling-blur-2069/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ed1880a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5ed1880a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45ed1880a2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45ed1880a2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5ed1880a2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5ed1880a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45ed1880a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45ed1880a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Trust in your Testing that supposed improve trust in your software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708fb5834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708fb5834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4708fb5834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4708fb5834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4708fb5834_0_96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4708fb5834_0_96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fear what we don`t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Pixabay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4708fb5834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4708fb5834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Categories in your pipeline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Types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Ndt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even with the same input, can exhibit different behaviors on different runs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Int 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occuring at </a:t>
            </a:r>
            <a:r>
              <a:rPr lang="en-GB"/>
              <a:t>irregular</a:t>
            </a:r>
            <a:r>
              <a:rPr lang="en-GB"/>
              <a:t> intervals; not </a:t>
            </a:r>
            <a:r>
              <a:rPr lang="en-GB"/>
              <a:t>continuous</a:t>
            </a:r>
            <a:r>
              <a:rPr lang="en-GB"/>
              <a:t> or steady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Long running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Recognize limits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more actions means more risk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708fb5834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4708fb5834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708fb5834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708fb5834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08fb5834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08fb5834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708fb5834_0_29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708fb5834_0_29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https://www.amazon.com/Natural-Causes-Epidemic-Certainty-Ourselves/dp/1455535915</a:t>
            </a:r>
            <a:endParaRPr sz="14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5ed1880a2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5ed1880a2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Already done that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Make sure to store data setup/data on a failure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Attempt to fix but timebox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Feel free to remove - calcucate ROI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5ed1880a2_0_683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5ed1880a2_0_683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https://www.youtube.com/watch?v=XnkWkrbzMh0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5ed1880a2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5ed1880a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708fb5834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708fb5834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https://www.pexels.com/photo/people-sign-traveling-blur-2069/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708fb5834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708fb5834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Java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Manual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708fb5834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708fb5834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https://medium.com/@timothy.cochran/test-pyramid-the-key-to-good-automated-test-strategy-9f3d7e3c02d5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45ed1880a2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45ed1880a2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708fb5834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708fb5834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TDD with same old practices of lots of UI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https://medium.com/@timothy.cochran/test-pyramid-the-key-to-good-automated-test-strategy-9f3d7e3c02d5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708fb5834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708fb5834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5ed1880a2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45ed1880a2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708fb5834_0_1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708fb5834_0_1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North America notorious for prolonging life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Death Positive Society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 need for proactive medicine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5ed1880a2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5ed1880a2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708fb5834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708fb5834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Everybody is involved but still duplication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/>
              <a:t>https://www.thoughtworks.com/insights/blog/introducing-software-testing-cupcake-anti-pattern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5ed1880a2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5ed1880a2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5ed1880a2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5ed1880a2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708fb5834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708fb5834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4708fb5834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4708fb5834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45ed1880a2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45ed1880a2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708fb5834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708fb5834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Everyone understands what they are trying to build - best customer experience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Not Hunger Games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Everyone should keep moving to the lower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Ubiquitous</a:t>
            </a:r>
            <a:r>
              <a:rPr lang="en-GB"/>
              <a:t> Language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Naming production and test classes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Cross-Functional Teams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Encourage Training (LogiGear example)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45ed1880a2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45ed1880a2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South Korea in 1980s and 1990s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From book, Outliers, by Malcolm Gladwell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Afraid to speak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Changed to English and got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Reaching Understanding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https://www.pexels.com/photo/jet-cloud-landing-aircraft-46148/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5ed1880a2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5ed1880a2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Test=Production code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Everyone is responsible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Everyone is equal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Customer is the goal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708fb58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708fb58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Is it really about how many years we have?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4b39de52126da97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4b39de52126da97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4b39de52126da97_2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4b39de52126da97_2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9282f1e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9282f1e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708fb5834_0_37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708fb5834_0_37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Longevity is meaningless without quality of life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08fb583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08fb583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708fb58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708fb58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708fb583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708fb58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708fb583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708fb58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708fb583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708fb58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ed1880a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ed1880a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708fb583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708fb583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708fb58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708fb58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5ed1880a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5ed1880a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08fb583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08fb583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Bad metrics for 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Tests themselves have no value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It is a number of bugs/defects they catch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Trying to get to 100%?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708fb583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708fb583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Company was up for a bid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Every public method was tested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But, there were no assertions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5ed1880a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5ed1880a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Trying to impress stakeholders -&gt; not a good move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Look at Theranos for an example of PR over value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5ed1880a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5ed1880a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5ed1880a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5ed1880a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708fb583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708fb58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</a:t>
            </a:r>
            <a:r>
              <a:rPr lang="en-GB"/>
              <a:t>an't see the forest for the trees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to move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Too many incorrect tests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Missed valid cases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Overworked testers (remember staying late)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https://www.pexels.com/photo/green-trees-113338/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5ed1880a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5ed1880a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ed1880a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ed1880a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708fb583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708fb58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5ed1880a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5ed1880a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708fb583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708fb583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Goldilocks testing suites - just </a:t>
            </a:r>
            <a:r>
              <a:rPr lang="en-GB"/>
              <a:t>enough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Towards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Fewer tests but to the point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Valid issues are </a:t>
            </a:r>
            <a:r>
              <a:rPr lang="en-GB"/>
              <a:t>uncovered</a:t>
            </a:r>
            <a:r>
              <a:rPr lang="en-GB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https://www.amazon.com/Goldilocks-Three-Bears-Parragon-Books/dp/1445477947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708fb58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708fb58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5ed1880a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5ed1880a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708fb583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708fb583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5ed1880a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5ed1880a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708fb583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708fb583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708fb583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708fb583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708fb583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708fb583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ed1880a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ed1880a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5ed1880a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5ed1880a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5ed1880a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5ed1880a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708fb583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708fb583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708fb58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708fb58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708fb583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708fb583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708fb583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708fb583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5ed1880a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5ed1880a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708fb583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708fb583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Getting hungry with these examples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Looking and fixing real problems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708fb583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708fb583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Describe each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https://medium.com/@timothy.cochran/test-pyramid-the-key-to-good-automated-test-strategy-9f3d7e3c02d5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708fb583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708fb583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Who doesn’t like ice cream?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5ed1880a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5ed1880a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708fb583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708fb583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Manual testing is a problem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especially because we have the most number of those tests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Disbalance of the pyramid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Problematic because of the aspects of every level: fidelity, cost and speed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5ed1880a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5ed1880a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Who doesn’t like ice cream?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708fb583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708fb583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There is a time and place and we will talk about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5ed1880a2_0_373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5ed1880a2_0_373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Book Link: </a:t>
            </a:r>
            <a:r>
              <a:rPr lang="en-GB"/>
              <a:t>https://www.amazon.ca/Explore-Increase-Confidence-Exploratory-Testing/dp/1937785025</a:t>
            </a:r>
            <a:endParaRPr sz="14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45ed1880a2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45ed1880a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5ed1880a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5ed1880a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708fb583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4708fb583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708fb583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708fb583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708fb583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4708fb583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One of the reasons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708fb583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708fb583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Rate of changes is increasing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to keep up development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to keep up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https://martinfowler.com/articles/practical-test-pyramid.html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5ed1880a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5ed1880a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4708fb583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4708fb583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Want to empower Testers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Improve self-</a:t>
            </a:r>
            <a:r>
              <a:rPr lang="en-GB"/>
              <a:t>esteem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45ed1880a2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45ed1880a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Highlight the importance of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https://martinfowler.com/articles/practical-test-pyramid.html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4708fb5834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4708fb5834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Place of Testing in CD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Importance of Feedback loop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Importance of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Nobody can say - “it is just tests”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Smoke Test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Bare minimum for CD (scale matters), usually no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Regression Tests Funnel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Separate, running longer tests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Problem with UI tests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5ed1880a2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5ed1880a2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Manual testing is a problem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especially because we have the most number of those tests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Disbalance of the pyramid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Problematic because of the aspects of every level: fidelity, cost and speed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708fb583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708fb583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4708fb583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4708fb583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708fb583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708fb583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5ed1880a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5ed1880a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Fidelity is good, but how many real customer use cases do you have?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If slow, where does it fit on CD pipeline?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Who would maintain it?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708fb5834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708fb5834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Duplication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Especially on between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Cheap Investment fallacy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“Testing a whole system is cheaper than testing its constituent parts”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Same people who like to throw a word “synergy”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Sunk Cost Fallacy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</a:t>
            </a:r>
            <a:r>
              <a:rPr lang="en-GB"/>
              <a:t>ost that has already been incurred and cannot be recovered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Keeping tests around cuz already spend time on them - simply delete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Decomposition fallacy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“Testing whole system is not the same as testing its parts”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708fb583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708fb583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282f1e0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9282f1e0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Will talk about life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About Ice Cream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708fb5834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708fb5834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Review tests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Especially if lots of failures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Test plan reviews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Steven King - Killing your Darlings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If anything fails, try to lower it on test pyramid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DAMP over in DRY in testing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Descriptive And Meaningful Phrases -&gt; </a:t>
            </a:r>
            <a:r>
              <a:rPr lang="en-GB"/>
              <a:t>readability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Similar to Early Optimization 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5ed1880a2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5ed1880a2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708fb5834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708fb583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708fb583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708fb583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Throwing a ball over the fence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“It is a testers’ job now”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It is a problem for future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Remember, cost of switching context between tasks is huge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Connected to the the last part - Team Dynamics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708fb583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708fb583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708fb5834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708fb583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5ed1880a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5ed1880a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708fb583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708fb583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Similar to AA - accept that there is a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Establish handoff standards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Developers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Initial set of basic tests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Create initial test plan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Testers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Approve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Edge cases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Testing as Production Code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5ed1880a2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5ed1880a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Make sure Code Reviews are created (mentioned this previously)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Test Champions for code reviews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1 Story : 1 Test Suite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Test areas which can be risky - not getters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5ed1880a2_0_604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5ed1880a2_0_604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https://www.amazon.com/Pragmatic-Programmer-Journeyman-Master/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ed1880a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ed1880a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With better foundation, easier to build the bridge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5ed1880a2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5ed1880a2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708fb583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708fb583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5ed1880a2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5ed1880a2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What’s a problem to keep them a small number?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708fb5834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708fb583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5ed1880a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5ed1880a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Want to know if anything broke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Want to know if new feature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etc.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4708fb5834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4708fb5834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708fb5834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708fb5834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/>
              <a:t>https://blog.codinghorror.com/when-understanding-means-rewriting/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708fb5834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708fb5834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45ed1880a2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45ed1880a2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5ed1880a2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5ed1880a2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708fb58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708fb58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708fb5834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708fb5834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708fb5834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708fb5834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80bc27f63_2_0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80bc27f63_2_0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4708fb583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4708fb583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708fb5834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708fb5834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by Contract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708fb5834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708fb5834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much money will spend during BlackFriday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45ed1880a2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45ed1880a2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Failures become a routine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Can't see the forest for the trees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708fb5834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708fb5834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4708fb5834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4708fb5834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45ed1880a2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45ed1880a2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Question Slide" showMasterSp="0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7"/>
          <p:cNvPicPr preferRelativeResize="0"/>
          <p:nvPr/>
        </p:nvPicPr>
        <p:blipFill/>
        <p:spPr>
          <a:xfrm>
            <a:off x="0" y="0"/>
            <a:ext cx="9144000" cy="5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7"/>
          <p:cNvSpPr txBox="1"/>
          <p:nvPr>
            <p:ph type="ctrTitle"/>
          </p:nvPr>
        </p:nvSpPr>
        <p:spPr>
          <a:xfrm>
            <a:off x="1423703" y="912060"/>
            <a:ext cx="6222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423703" y="2514395"/>
            <a:ext cx="62229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3" id="144" name="Google Shape;144;p37"/>
          <p:cNvPicPr preferRelativeResize="0"/>
          <p:nvPr/>
        </p:nvPicPr>
        <p:blipFill/>
        <p:spPr>
          <a:xfrm>
            <a:off x="8492566" y="4693436"/>
            <a:ext cx="462300" cy="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">
  <p:cSld name="Basic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428737" y="1323214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428737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4736683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3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Question Slide" showMasterSp="0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2"/>
          <p:cNvPicPr preferRelativeResize="0"/>
          <p:nvPr/>
        </p:nvPicPr>
        <p:blipFill/>
        <p:spPr>
          <a:xfrm>
            <a:off x="0" y="0"/>
            <a:ext cx="9144000" cy="5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2"/>
          <p:cNvSpPr txBox="1"/>
          <p:nvPr>
            <p:ph type="ctrTitle"/>
          </p:nvPr>
        </p:nvSpPr>
        <p:spPr>
          <a:xfrm>
            <a:off x="1423703" y="912060"/>
            <a:ext cx="62229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52"/>
          <p:cNvSpPr txBox="1"/>
          <p:nvPr>
            <p:ph idx="1" type="body"/>
          </p:nvPr>
        </p:nvSpPr>
        <p:spPr>
          <a:xfrm>
            <a:off x="1423703" y="2514395"/>
            <a:ext cx="62229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3" id="208" name="Google Shape;208;p52"/>
          <p:cNvPicPr preferRelativeResize="0"/>
          <p:nvPr/>
        </p:nvPicPr>
        <p:blipFill/>
        <p:spPr>
          <a:xfrm>
            <a:off x="8492566" y="4693436"/>
            <a:ext cx="462300" cy="3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">
  <p:cSld name="Basic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3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53"/>
          <p:cNvSpPr txBox="1"/>
          <p:nvPr>
            <p:ph idx="1" type="body"/>
          </p:nvPr>
        </p:nvSpPr>
        <p:spPr>
          <a:xfrm>
            <a:off x="428737" y="1323214"/>
            <a:ext cx="8286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53"/>
          <p:cNvSpPr txBox="1"/>
          <p:nvPr>
            <p:ph idx="2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53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3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429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685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0287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54"/>
          <p:cNvSpPr txBox="1"/>
          <p:nvPr>
            <p:ph idx="1" type="body"/>
          </p:nvPr>
        </p:nvSpPr>
        <p:spPr>
          <a:xfrm>
            <a:off x="428737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4"/>
          <p:cNvSpPr txBox="1"/>
          <p:nvPr>
            <p:ph idx="2" type="body"/>
          </p:nvPr>
        </p:nvSpPr>
        <p:spPr>
          <a:xfrm>
            <a:off x="4736683" y="1323214"/>
            <a:ext cx="39786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​"/>
              <a:defRPr b="0" i="0" sz="15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3" type="body"/>
          </p:nvPr>
        </p:nvSpPr>
        <p:spPr>
          <a:xfrm>
            <a:off x="428739" y="822884"/>
            <a:ext cx="8286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655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Char char="​"/>
              <a:defRPr b="0" i="0" sz="17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1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54"/>
          <p:cNvSpPr txBox="1"/>
          <p:nvPr>
            <p:ph idx="11" type="ftr"/>
          </p:nvPr>
        </p:nvSpPr>
        <p:spPr>
          <a:xfrm>
            <a:off x="433500" y="4807847"/>
            <a:ext cx="66549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/>
          <p:nvPr>
            <p:ph type="ctrTitle"/>
          </p:nvPr>
        </p:nvSpPr>
        <p:spPr>
          <a:xfrm>
            <a:off x="311708" y="1074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Engineer in Test: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</a:t>
            </a:r>
            <a:endParaRPr sz="6000"/>
          </a:p>
        </p:txBody>
      </p:sp>
      <p:sp>
        <p:nvSpPr>
          <p:cNvPr id="228" name="Google Shape;228;p55"/>
          <p:cNvSpPr txBox="1"/>
          <p:nvPr>
            <p:ph idx="1" type="subTitle"/>
          </p:nvPr>
        </p:nvSpPr>
        <p:spPr>
          <a:xfrm>
            <a:off x="311700" y="3098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Dmitry Vinnik, @DmitryVinnik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Lead Software Engineer, Salesforce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talk about Life</a:t>
            </a:r>
            <a:endParaRPr sz="6000"/>
          </a:p>
        </p:txBody>
      </p:sp>
      <p:sp>
        <p:nvSpPr>
          <p:cNvPr id="306" name="Google Shape;30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“Simply environment issues”</a:t>
            </a:r>
            <a:endParaRPr sz="6000"/>
          </a:p>
        </p:txBody>
      </p:sp>
      <p:sp>
        <p:nvSpPr>
          <p:cNvPr id="1003" name="Google Shape;1003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5"/>
          <p:cNvSpPr txBox="1"/>
          <p:nvPr>
            <p:ph type="title"/>
          </p:nvPr>
        </p:nvSpPr>
        <p:spPr>
          <a:xfrm>
            <a:off x="311700" y="2150850"/>
            <a:ext cx="870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You are breaking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the most important thing!</a:t>
            </a:r>
            <a:endParaRPr sz="6000"/>
          </a:p>
        </p:txBody>
      </p:sp>
      <p:sp>
        <p:nvSpPr>
          <p:cNvPr id="1009" name="Google Shape;1009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6"/>
          <p:cNvSpPr txBox="1"/>
          <p:nvPr>
            <p:ph type="title"/>
          </p:nvPr>
        </p:nvSpPr>
        <p:spPr>
          <a:xfrm>
            <a:off x="311700" y="2150850"/>
            <a:ext cx="870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Breaking Trust</a:t>
            </a:r>
            <a:endParaRPr sz="6000"/>
          </a:p>
        </p:txBody>
      </p:sp>
      <p:sp>
        <p:nvSpPr>
          <p:cNvPr id="1015" name="Google Shape;1015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Flaky tests</a:t>
            </a:r>
            <a:endParaRPr sz="6000"/>
          </a:p>
        </p:txBody>
      </p:sp>
      <p:sp>
        <p:nvSpPr>
          <p:cNvPr id="1021" name="Google Shape;1021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do they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remind you of?</a:t>
            </a:r>
            <a:endParaRPr sz="6000"/>
          </a:p>
        </p:txBody>
      </p:sp>
      <p:sp>
        <p:nvSpPr>
          <p:cNvPr id="1027" name="Google Shape;1027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59"/>
          <p:cNvSpPr txBox="1"/>
          <p:nvPr>
            <p:ph type="title"/>
          </p:nvPr>
        </p:nvSpPr>
        <p:spPr>
          <a:xfrm>
            <a:off x="2346053" y="2200500"/>
            <a:ext cx="44520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dk1"/>
                </a:solidFill>
              </a:rPr>
              <a:t>Concurrency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033" name="Google Shape;1033;p1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034" name="Google Shape;1034;p159"/>
          <p:cNvSpPr txBox="1"/>
          <p:nvPr>
            <p:ph type="title"/>
          </p:nvPr>
        </p:nvSpPr>
        <p:spPr>
          <a:xfrm>
            <a:off x="3281843" y="2200500"/>
            <a:ext cx="38502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dk1"/>
                </a:solidFill>
              </a:rPr>
              <a:t>is like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035" name="Google Shape;1035;p159"/>
          <p:cNvSpPr txBox="1"/>
          <p:nvPr/>
        </p:nvSpPr>
        <p:spPr>
          <a:xfrm>
            <a:off x="1383810" y="2041875"/>
            <a:ext cx="6376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400">
                <a:solidFill>
                  <a:schemeClr val="dk1"/>
                </a:solidFill>
              </a:rPr>
              <a:t>Remind anything?</a:t>
            </a:r>
            <a:endParaRPr b="1" sz="5400">
              <a:solidFill>
                <a:schemeClr val="dk1"/>
              </a:solidFill>
            </a:endParaRPr>
          </a:p>
        </p:txBody>
      </p:sp>
      <p:pic>
        <p:nvPicPr>
          <p:cNvPr id="1036" name="Google Shape;103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162726"/>
            <a:ext cx="8124070" cy="456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Flaky tests</a:t>
            </a:r>
            <a:endParaRPr sz="6000"/>
          </a:p>
        </p:txBody>
      </p:sp>
      <p:sp>
        <p:nvSpPr>
          <p:cNvPr id="1042" name="Google Shape;1042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3" name="Google Shape;1043;p160"/>
          <p:cNvSpPr/>
          <p:nvPr/>
        </p:nvSpPr>
        <p:spPr>
          <a:xfrm>
            <a:off x="568075" y="453625"/>
            <a:ext cx="3810600" cy="133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Nondeterministic Tests</a:t>
            </a:r>
            <a:endParaRPr sz="3600"/>
          </a:p>
        </p:txBody>
      </p:sp>
      <p:sp>
        <p:nvSpPr>
          <p:cNvPr id="1044" name="Google Shape;1044;p160"/>
          <p:cNvSpPr/>
          <p:nvPr/>
        </p:nvSpPr>
        <p:spPr>
          <a:xfrm>
            <a:off x="4950775" y="453625"/>
            <a:ext cx="3810600" cy="133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Intermittent</a:t>
            </a:r>
            <a:r>
              <a:rPr lang="en-GB" sz="3600"/>
              <a:t> Tests</a:t>
            </a:r>
            <a:endParaRPr sz="3600"/>
          </a:p>
        </p:txBody>
      </p:sp>
      <p:sp>
        <p:nvSpPr>
          <p:cNvPr id="1045" name="Google Shape;1045;p160"/>
          <p:cNvSpPr/>
          <p:nvPr/>
        </p:nvSpPr>
        <p:spPr>
          <a:xfrm>
            <a:off x="2666700" y="3323725"/>
            <a:ext cx="3810600" cy="133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Long-Running</a:t>
            </a:r>
            <a:r>
              <a:rPr lang="en-GB" sz="3600"/>
              <a:t> Tests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Again</a:t>
            </a:r>
            <a:endParaRPr sz="6000"/>
          </a:p>
        </p:txBody>
      </p:sp>
      <p:sp>
        <p:nvSpPr>
          <p:cNvPr id="1051" name="Google Shape;1051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Trust is very important!</a:t>
            </a:r>
            <a:endParaRPr sz="6000"/>
          </a:p>
        </p:txBody>
      </p:sp>
      <p:sp>
        <p:nvSpPr>
          <p:cNvPr id="1057" name="Google Shape;1057;p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build Trust?</a:t>
            </a:r>
            <a:endParaRPr sz="6000"/>
          </a:p>
        </p:txBody>
      </p:sp>
      <p:sp>
        <p:nvSpPr>
          <p:cNvPr id="1063" name="Google Shape;1063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5"/>
          <p:cNvSpPr txBox="1"/>
          <p:nvPr>
            <p:ph type="title"/>
          </p:nvPr>
        </p:nvSpPr>
        <p:spPr>
          <a:xfrm>
            <a:off x="134960" y="77400"/>
            <a:ext cx="88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Book Suggestion</a:t>
            </a:r>
            <a:endParaRPr sz="5400"/>
          </a:p>
        </p:txBody>
      </p:sp>
      <p:sp>
        <p:nvSpPr>
          <p:cNvPr id="312" name="Google Shape;31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3" name="Google Shape;3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50" y="919200"/>
            <a:ext cx="2713750" cy="40911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4"/>
          <p:cNvSpPr txBox="1"/>
          <p:nvPr>
            <p:ph type="title"/>
          </p:nvPr>
        </p:nvSpPr>
        <p:spPr>
          <a:xfrm>
            <a:off x="311700" y="2041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Dealing with Flaky Tests</a:t>
            </a:r>
            <a:endParaRPr sz="6000"/>
          </a:p>
        </p:txBody>
      </p:sp>
      <p:sp>
        <p:nvSpPr>
          <p:cNvPr id="1069" name="Google Shape;1069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0" name="Google Shape;1070;p164"/>
          <p:cNvSpPr/>
          <p:nvPr/>
        </p:nvSpPr>
        <p:spPr>
          <a:xfrm>
            <a:off x="745125" y="257575"/>
            <a:ext cx="3391500" cy="135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Categorize</a:t>
            </a:r>
            <a:endParaRPr sz="4800"/>
          </a:p>
        </p:txBody>
      </p:sp>
      <p:sp>
        <p:nvSpPr>
          <p:cNvPr id="1071" name="Google Shape;1071;p164"/>
          <p:cNvSpPr/>
          <p:nvPr/>
        </p:nvSpPr>
        <p:spPr>
          <a:xfrm>
            <a:off x="5268350" y="257575"/>
            <a:ext cx="3391500" cy="135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Reproduce</a:t>
            </a:r>
            <a:endParaRPr sz="4800"/>
          </a:p>
        </p:txBody>
      </p:sp>
      <p:sp>
        <p:nvSpPr>
          <p:cNvPr id="1072" name="Google Shape;1072;p164"/>
          <p:cNvSpPr/>
          <p:nvPr/>
        </p:nvSpPr>
        <p:spPr>
          <a:xfrm>
            <a:off x="745125" y="3373550"/>
            <a:ext cx="3391500" cy="135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Fix</a:t>
            </a:r>
            <a:endParaRPr sz="4800"/>
          </a:p>
        </p:txBody>
      </p:sp>
      <p:sp>
        <p:nvSpPr>
          <p:cNvPr id="1073" name="Google Shape;1073;p164"/>
          <p:cNvSpPr/>
          <p:nvPr/>
        </p:nvSpPr>
        <p:spPr>
          <a:xfrm>
            <a:off x="5268350" y="3373550"/>
            <a:ext cx="3391500" cy="135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Remove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65"/>
          <p:cNvSpPr txBox="1"/>
          <p:nvPr>
            <p:ph type="title"/>
          </p:nvPr>
        </p:nvSpPr>
        <p:spPr>
          <a:xfrm>
            <a:off x="134960" y="77400"/>
            <a:ext cx="88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Talk Suggestion</a:t>
            </a:r>
            <a:endParaRPr sz="5400"/>
          </a:p>
        </p:txBody>
      </p:sp>
      <p:sp>
        <p:nvSpPr>
          <p:cNvPr id="1079" name="Google Shape;1079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0" name="Google Shape;108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00" y="1009150"/>
            <a:ext cx="7378561" cy="391950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66"/>
          <p:cNvSpPr txBox="1"/>
          <p:nvPr>
            <p:ph type="title"/>
          </p:nvPr>
        </p:nvSpPr>
        <p:spPr>
          <a:xfrm>
            <a:off x="173625" y="2202475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and You</a:t>
            </a:r>
            <a:endParaRPr sz="6000"/>
          </a:p>
        </p:txBody>
      </p:sp>
      <p:sp>
        <p:nvSpPr>
          <p:cNvPr id="1086" name="Google Shape;1086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7" name="Google Shape;1087;p166"/>
          <p:cNvSpPr/>
          <p:nvPr/>
        </p:nvSpPr>
        <p:spPr>
          <a:xfrm>
            <a:off x="766825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Contract Tests</a:t>
            </a:r>
            <a:endParaRPr sz="4800"/>
          </a:p>
        </p:txBody>
      </p:sp>
      <p:sp>
        <p:nvSpPr>
          <p:cNvPr id="1088" name="Google Shape;1088;p166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1089" name="Google Shape;1089;p166"/>
          <p:cNvSpPr/>
          <p:nvPr/>
        </p:nvSpPr>
        <p:spPr>
          <a:xfrm>
            <a:off x="766825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1090" name="Google Shape;1090;p166"/>
          <p:cNvSpPr/>
          <p:nvPr/>
        </p:nvSpPr>
        <p:spPr>
          <a:xfrm>
            <a:off x="5282200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  <p:sp>
        <p:nvSpPr>
          <p:cNvPr id="1091" name="Google Shape;1091;p166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1092" name="Google Shape;1092;p166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1093" name="Google Shape;1093;p166"/>
          <p:cNvSpPr/>
          <p:nvPr/>
        </p:nvSpPr>
        <p:spPr>
          <a:xfrm>
            <a:off x="5282200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  <p:sp>
        <p:nvSpPr>
          <p:cNvPr id="1094" name="Google Shape;1094;p166"/>
          <p:cNvSpPr/>
          <p:nvPr/>
        </p:nvSpPr>
        <p:spPr>
          <a:xfrm>
            <a:off x="766825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Contract Tests</a:t>
            </a:r>
            <a:endParaRPr sz="4800"/>
          </a:p>
        </p:txBody>
      </p:sp>
      <p:sp>
        <p:nvSpPr>
          <p:cNvPr id="1095" name="Google Shape;1095;p166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1096" name="Google Shape;1096;p166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1097" name="Google Shape;1097;p166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1098" name="Google Shape;1098;p166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1099" name="Google Shape;1099;p166"/>
          <p:cNvSpPr/>
          <p:nvPr/>
        </p:nvSpPr>
        <p:spPr>
          <a:xfrm>
            <a:off x="5282200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5" name="Google Shape;110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75" y="152400"/>
            <a:ext cx="7283856" cy="483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False Negatives: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Mutation Testing</a:t>
            </a:r>
            <a:endParaRPr sz="6000"/>
          </a:p>
        </p:txBody>
      </p:sp>
      <p:sp>
        <p:nvSpPr>
          <p:cNvPr id="1111" name="Google Shape;1111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2" name="Google Shape;1112;p168"/>
          <p:cNvSpPr/>
          <p:nvPr/>
        </p:nvSpPr>
        <p:spPr>
          <a:xfrm>
            <a:off x="511750" y="240025"/>
            <a:ext cx="3578700" cy="119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Jester</a:t>
            </a:r>
            <a:endParaRPr sz="4800"/>
          </a:p>
        </p:txBody>
      </p:sp>
      <p:sp>
        <p:nvSpPr>
          <p:cNvPr id="1113" name="Google Shape;1113;p168"/>
          <p:cNvSpPr/>
          <p:nvPr/>
        </p:nvSpPr>
        <p:spPr>
          <a:xfrm>
            <a:off x="4893750" y="280975"/>
            <a:ext cx="3578700" cy="119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NinjaTurtles</a:t>
            </a:r>
            <a:endParaRPr sz="4800"/>
          </a:p>
        </p:txBody>
      </p:sp>
      <p:sp>
        <p:nvSpPr>
          <p:cNvPr id="1114" name="Google Shape;1114;p168"/>
          <p:cNvSpPr/>
          <p:nvPr/>
        </p:nvSpPr>
        <p:spPr>
          <a:xfrm>
            <a:off x="2782650" y="3667325"/>
            <a:ext cx="3578700" cy="119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20" name="Google Shape;112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13" y="266475"/>
            <a:ext cx="4585976" cy="4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69"/>
          <p:cNvSpPr txBox="1"/>
          <p:nvPr/>
        </p:nvSpPr>
        <p:spPr>
          <a:xfrm>
            <a:off x="1895600" y="4519975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Tim Cochran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Real “Test Pyramids”</a:t>
            </a:r>
            <a:endParaRPr sz="6000"/>
          </a:p>
        </p:txBody>
      </p:sp>
      <p:sp>
        <p:nvSpPr>
          <p:cNvPr id="1127" name="Google Shape;1127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8" name="Google Shape;1128;p170"/>
          <p:cNvSpPr/>
          <p:nvPr/>
        </p:nvSpPr>
        <p:spPr>
          <a:xfrm>
            <a:off x="311700" y="38610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Ice Cream Cone</a:t>
            </a:r>
            <a:endParaRPr sz="4800"/>
          </a:p>
        </p:txBody>
      </p:sp>
      <p:sp>
        <p:nvSpPr>
          <p:cNvPr id="1129" name="Google Shape;1129;p170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30" name="Google Shape;1130;p170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  <p:sp>
        <p:nvSpPr>
          <p:cNvPr id="1131" name="Google Shape;1131;p170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32" name="Google Shape;1132;p170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  <p:sp>
        <p:nvSpPr>
          <p:cNvPr id="1133" name="Google Shape;1133;p170"/>
          <p:cNvSpPr/>
          <p:nvPr/>
        </p:nvSpPr>
        <p:spPr>
          <a:xfrm>
            <a:off x="311700" y="38610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Ice Cream Cone</a:t>
            </a:r>
            <a:endParaRPr sz="4800"/>
          </a:p>
        </p:txBody>
      </p:sp>
      <p:sp>
        <p:nvSpPr>
          <p:cNvPr id="1134" name="Google Shape;1134;p170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0" name="Google Shape;1140;p171"/>
          <p:cNvSpPr txBox="1"/>
          <p:nvPr/>
        </p:nvSpPr>
        <p:spPr>
          <a:xfrm>
            <a:off x="1895600" y="4519975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Tim Cochran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41" name="Google Shape;114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113" y="268650"/>
            <a:ext cx="5089774" cy="42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Problem?</a:t>
            </a:r>
            <a:endParaRPr sz="6000"/>
          </a:p>
        </p:txBody>
      </p:sp>
      <p:sp>
        <p:nvSpPr>
          <p:cNvPr id="1147" name="Google Shape;1147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3" name="Google Shape;1153;p1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Communication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9" name="Google Shape;319;p66"/>
          <p:cNvSpPr txBox="1"/>
          <p:nvPr/>
        </p:nvSpPr>
        <p:spPr>
          <a:xfrm>
            <a:off x="208650" y="1757625"/>
            <a:ext cx="87267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FFFFFF"/>
                </a:solidFill>
              </a:rPr>
              <a:t>“Medicine exists to transform people into raw material for a profit-hungry medical-industrial complex.”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320" name="Google Shape;320;p66"/>
          <p:cNvSpPr txBox="1"/>
          <p:nvPr/>
        </p:nvSpPr>
        <p:spPr>
          <a:xfrm>
            <a:off x="1711496" y="3304775"/>
            <a:ext cx="5721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by </a:t>
            </a:r>
            <a:r>
              <a:rPr b="1" lang="en-GB" sz="3000">
                <a:solidFill>
                  <a:srgbClr val="FFFFFF"/>
                </a:solidFill>
              </a:rPr>
              <a:t>Barbara Ehrenreich</a:t>
            </a:r>
            <a:endParaRPr sz="30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Real “Test Pyramids”</a:t>
            </a:r>
            <a:endParaRPr sz="6000"/>
          </a:p>
        </p:txBody>
      </p:sp>
      <p:sp>
        <p:nvSpPr>
          <p:cNvPr id="1159" name="Google Shape;1159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0" name="Google Shape;1160;p174"/>
          <p:cNvSpPr/>
          <p:nvPr/>
        </p:nvSpPr>
        <p:spPr>
          <a:xfrm>
            <a:off x="311700" y="38610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Ice Cream Cone</a:t>
            </a:r>
            <a:endParaRPr sz="4800"/>
          </a:p>
        </p:txBody>
      </p:sp>
      <p:sp>
        <p:nvSpPr>
          <p:cNvPr id="1161" name="Google Shape;1161;p174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62" name="Google Shape;1162;p174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  <p:sp>
        <p:nvSpPr>
          <p:cNvPr id="1163" name="Google Shape;1163;p174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64" name="Google Shape;1164;p174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  <p:sp>
        <p:nvSpPr>
          <p:cNvPr id="1165" name="Google Shape;1165;p174"/>
          <p:cNvSpPr/>
          <p:nvPr/>
        </p:nvSpPr>
        <p:spPr>
          <a:xfrm>
            <a:off x="311700" y="38610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Ice Cream Cone</a:t>
            </a:r>
            <a:endParaRPr sz="4800"/>
          </a:p>
        </p:txBody>
      </p:sp>
      <p:sp>
        <p:nvSpPr>
          <p:cNvPr id="1166" name="Google Shape;1166;p174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67" name="Google Shape;1167;p174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1168" name="Google Shape;1168;p174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4" name="Google Shape;1174;p175"/>
          <p:cNvSpPr txBox="1"/>
          <p:nvPr/>
        </p:nvSpPr>
        <p:spPr>
          <a:xfrm>
            <a:off x="1895600" y="4519975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Fabio Pereira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75" name="Google Shape;117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36" y="599850"/>
            <a:ext cx="7932927" cy="3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Problem?</a:t>
            </a:r>
            <a:endParaRPr sz="6000"/>
          </a:p>
        </p:txBody>
      </p:sp>
      <p:sp>
        <p:nvSpPr>
          <p:cNvPr id="1181" name="Google Shape;1181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7" name="Google Shape;1187;p1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Communication</a:t>
            </a:r>
            <a:endParaRPr sz="60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Noticing a pattern?</a:t>
            </a:r>
            <a:endParaRPr sz="6000"/>
          </a:p>
        </p:txBody>
      </p:sp>
      <p:sp>
        <p:nvSpPr>
          <p:cNvPr id="1193" name="Google Shape;1193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Communication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 Key!</a:t>
            </a:r>
            <a:endParaRPr sz="6000"/>
          </a:p>
        </p:txBody>
      </p:sp>
      <p:sp>
        <p:nvSpPr>
          <p:cNvPr id="1199" name="Google Shape;1199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5" name="Google Shape;1205;p180"/>
          <p:cNvSpPr txBox="1"/>
          <p:nvPr>
            <p:ph type="title"/>
          </p:nvPr>
        </p:nvSpPr>
        <p:spPr>
          <a:xfrm>
            <a:off x="128400" y="34225"/>
            <a:ext cx="88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Agenda</a:t>
            </a:r>
            <a:endParaRPr sz="7200"/>
          </a:p>
        </p:txBody>
      </p:sp>
      <p:sp>
        <p:nvSpPr>
          <p:cNvPr id="1206" name="Google Shape;1206;p180"/>
          <p:cNvSpPr/>
          <p:nvPr/>
        </p:nvSpPr>
        <p:spPr>
          <a:xfrm>
            <a:off x="4257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vs. Quantity</a:t>
            </a:r>
            <a:endParaRPr sz="4800"/>
          </a:p>
        </p:txBody>
      </p:sp>
      <p:sp>
        <p:nvSpPr>
          <p:cNvPr id="1207" name="Google Shape;1207;p180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1208" name="Google Shape;1208;p180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  <p:cxnSp>
        <p:nvCxnSpPr>
          <p:cNvPr id="1209" name="Google Shape;1209;p180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0" name="Google Shape;1210;p180"/>
          <p:cNvCxnSpPr/>
          <p:nvPr/>
        </p:nvCxnSpPr>
        <p:spPr>
          <a:xfrm flipH="1" rot="10800000">
            <a:off x="38559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1" name="Google Shape;1211;p180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2" name="Google Shape;1212;p180"/>
          <p:cNvCxnSpPr/>
          <p:nvPr/>
        </p:nvCxnSpPr>
        <p:spPr>
          <a:xfrm flipH="1" rot="10800000">
            <a:off x="38541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3" name="Google Shape;1213;p180"/>
          <p:cNvSpPr/>
          <p:nvPr/>
        </p:nvSpPr>
        <p:spPr>
          <a:xfrm>
            <a:off x="52905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1214" name="Google Shape;1214;p180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  <p:sp>
        <p:nvSpPr>
          <p:cNvPr id="1215" name="Google Shape;1215;p180"/>
          <p:cNvSpPr/>
          <p:nvPr/>
        </p:nvSpPr>
        <p:spPr>
          <a:xfrm>
            <a:off x="4293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vs Quantity</a:t>
            </a:r>
            <a:endParaRPr sz="4800"/>
          </a:p>
        </p:txBody>
      </p:sp>
      <p:cxnSp>
        <p:nvCxnSpPr>
          <p:cNvPr id="1216" name="Google Shape;1216;p180"/>
          <p:cNvCxnSpPr/>
          <p:nvPr/>
        </p:nvCxnSpPr>
        <p:spPr>
          <a:xfrm flipH="1" rot="10800000">
            <a:off x="38541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7" name="Google Shape;1217;p180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cxnSp>
        <p:nvCxnSpPr>
          <p:cNvPr id="1218" name="Google Shape;1218;p180"/>
          <p:cNvCxnSpPr/>
          <p:nvPr/>
        </p:nvCxnSpPr>
        <p:spPr>
          <a:xfrm flipH="1" rot="10800000">
            <a:off x="3857725" y="186657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9" name="Google Shape;1219;p180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cxnSp>
        <p:nvCxnSpPr>
          <p:cNvPr id="1220" name="Google Shape;1220;p180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1" name="Google Shape;1221;p180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Communication</a:t>
            </a:r>
            <a:endParaRPr sz="6000"/>
          </a:p>
        </p:txBody>
      </p:sp>
      <p:sp>
        <p:nvSpPr>
          <p:cNvPr id="1227" name="Google Shape;1227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8" name="Google Shape;1228;p181"/>
          <p:cNvSpPr/>
          <p:nvPr/>
        </p:nvSpPr>
        <p:spPr>
          <a:xfrm>
            <a:off x="528100" y="33562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Goal Alignment</a:t>
            </a:r>
            <a:endParaRPr sz="4800"/>
          </a:p>
        </p:txBody>
      </p:sp>
      <p:sp>
        <p:nvSpPr>
          <p:cNvPr id="1229" name="Google Shape;1229;p181"/>
          <p:cNvSpPr/>
          <p:nvPr/>
        </p:nvSpPr>
        <p:spPr>
          <a:xfrm>
            <a:off x="5046075" y="40217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Direction of Pyramid</a:t>
            </a:r>
            <a:endParaRPr sz="4800"/>
          </a:p>
        </p:txBody>
      </p:sp>
      <p:sp>
        <p:nvSpPr>
          <p:cNvPr id="1230" name="Google Shape;1230;p181"/>
          <p:cNvSpPr/>
          <p:nvPr/>
        </p:nvSpPr>
        <p:spPr>
          <a:xfrm>
            <a:off x="528100" y="322357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Same Language</a:t>
            </a:r>
            <a:endParaRPr sz="4800"/>
          </a:p>
        </p:txBody>
      </p:sp>
      <p:sp>
        <p:nvSpPr>
          <p:cNvPr id="1231" name="Google Shape;1231;p181"/>
          <p:cNvSpPr/>
          <p:nvPr/>
        </p:nvSpPr>
        <p:spPr>
          <a:xfrm>
            <a:off x="5046075" y="322357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7" name="Google Shape;1237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97775"/>
            <a:ext cx="6451600" cy="483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Team Understanding</a:t>
            </a:r>
            <a:endParaRPr sz="6000"/>
          </a:p>
        </p:txBody>
      </p:sp>
      <p:sp>
        <p:nvSpPr>
          <p:cNvPr id="1243" name="Google Shape;1243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4" name="Google Shape;1244;p183"/>
          <p:cNvSpPr/>
          <p:nvPr/>
        </p:nvSpPr>
        <p:spPr>
          <a:xfrm>
            <a:off x="528100" y="33562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Testing/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Production</a:t>
            </a:r>
            <a:endParaRPr sz="4800"/>
          </a:p>
        </p:txBody>
      </p:sp>
      <p:sp>
        <p:nvSpPr>
          <p:cNvPr id="1245" name="Google Shape;1245;p183"/>
          <p:cNvSpPr/>
          <p:nvPr/>
        </p:nvSpPr>
        <p:spPr>
          <a:xfrm>
            <a:off x="5046075" y="402175"/>
            <a:ext cx="37110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Ownership</a:t>
            </a:r>
            <a:endParaRPr sz="4800"/>
          </a:p>
        </p:txBody>
      </p:sp>
      <p:sp>
        <p:nvSpPr>
          <p:cNvPr id="1246" name="Google Shape;1246;p183"/>
          <p:cNvSpPr/>
          <p:nvPr/>
        </p:nvSpPr>
        <p:spPr>
          <a:xfrm>
            <a:off x="528100" y="322357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United Team</a:t>
            </a:r>
            <a:endParaRPr sz="4800"/>
          </a:p>
        </p:txBody>
      </p:sp>
      <p:sp>
        <p:nvSpPr>
          <p:cNvPr id="1247" name="Google Shape;1247;p183"/>
          <p:cNvSpPr/>
          <p:nvPr/>
        </p:nvSpPr>
        <p:spPr>
          <a:xfrm>
            <a:off x="5046075" y="3223575"/>
            <a:ext cx="3335400" cy="15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Customer is Key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it </a:t>
            </a:r>
            <a:r>
              <a:rPr i="1" lang="en-GB" sz="6000"/>
              <a:t>really</a:t>
            </a:r>
            <a:r>
              <a:rPr lang="en-GB" sz="6000"/>
              <a:t> </a:t>
            </a:r>
            <a:r>
              <a:rPr lang="en-GB" sz="6000"/>
              <a:t>all </a:t>
            </a:r>
            <a:r>
              <a:rPr lang="en-GB" sz="6000"/>
              <a:t>about Quantity?</a:t>
            </a:r>
            <a:endParaRPr sz="6000"/>
          </a:p>
        </p:txBody>
      </p:sp>
      <p:sp>
        <p:nvSpPr>
          <p:cNvPr id="326" name="Google Shape;32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1253" name="Google Shape;1253;p184"/>
          <p:cNvSpPr/>
          <p:nvPr/>
        </p:nvSpPr>
        <p:spPr>
          <a:xfrm>
            <a:off x="138575" y="303900"/>
            <a:ext cx="4275600" cy="152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Welcome Change</a:t>
            </a:r>
            <a:endParaRPr sz="4800"/>
          </a:p>
        </p:txBody>
      </p:sp>
      <p:sp>
        <p:nvSpPr>
          <p:cNvPr id="1254" name="Google Shape;1254;p184"/>
          <p:cNvSpPr/>
          <p:nvPr/>
        </p:nvSpPr>
        <p:spPr>
          <a:xfrm>
            <a:off x="4745575" y="271700"/>
            <a:ext cx="42756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Respect Basics</a:t>
            </a:r>
            <a:endParaRPr sz="4800"/>
          </a:p>
        </p:txBody>
      </p:sp>
      <p:sp>
        <p:nvSpPr>
          <p:cNvPr id="1255" name="Google Shape;1255;p184"/>
          <p:cNvSpPr/>
          <p:nvPr/>
        </p:nvSpPr>
        <p:spPr>
          <a:xfrm>
            <a:off x="138600" y="3313900"/>
            <a:ext cx="42756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Lead by Example</a:t>
            </a:r>
            <a:endParaRPr sz="4800"/>
          </a:p>
        </p:txBody>
      </p:sp>
      <p:sp>
        <p:nvSpPr>
          <p:cNvPr id="1256" name="Google Shape;1256;p184"/>
          <p:cNvSpPr/>
          <p:nvPr/>
        </p:nvSpPr>
        <p:spPr>
          <a:xfrm>
            <a:off x="4745450" y="3313900"/>
            <a:ext cx="42756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Communicate</a:t>
            </a:r>
            <a:r>
              <a:rPr lang="en-GB" sz="4800"/>
              <a:t>!</a:t>
            </a:r>
            <a:endParaRPr sz="4800"/>
          </a:p>
        </p:txBody>
      </p:sp>
      <p:sp>
        <p:nvSpPr>
          <p:cNvPr id="1257" name="Google Shape;1257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1263" name="Google Shape;1263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1269" name="Google Shape;1269;p186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1270" name="Google Shape;1270;p18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271" name="Google Shape;1271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2" name="Google Shape;332;p68"/>
          <p:cNvSpPr txBox="1"/>
          <p:nvPr/>
        </p:nvSpPr>
        <p:spPr>
          <a:xfrm>
            <a:off x="208650" y="1757625"/>
            <a:ext cx="87267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</a:rPr>
              <a:t>“We’ve added Years to Life, 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FFFF"/>
                </a:solidFill>
              </a:rPr>
              <a:t>not Life to Years”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333" name="Google Shape;333;p68"/>
          <p:cNvSpPr txBox="1"/>
          <p:nvPr/>
        </p:nvSpPr>
        <p:spPr>
          <a:xfrm>
            <a:off x="1711496" y="3304775"/>
            <a:ext cx="5721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by G</a:t>
            </a:r>
            <a:r>
              <a:rPr b="1" lang="en-GB" sz="3000">
                <a:solidFill>
                  <a:srgbClr val="FFFFFF"/>
                </a:solidFill>
              </a:rPr>
              <a:t>eorge Carlin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Conclusion:</a:t>
            </a:r>
            <a:endParaRPr sz="6000"/>
          </a:p>
        </p:txBody>
      </p:sp>
      <p:sp>
        <p:nvSpPr>
          <p:cNvPr id="339" name="Google Shape;33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0" name="Google Shape;340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Quality is what matters!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Life</a:t>
            </a:r>
            <a:endParaRPr sz="6000"/>
          </a:p>
        </p:txBody>
      </p:sp>
      <p:sp>
        <p:nvSpPr>
          <p:cNvPr id="346" name="Google Shape;34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and</a:t>
            </a:r>
            <a:endParaRPr sz="6000"/>
          </a:p>
        </p:txBody>
      </p:sp>
      <p:sp>
        <p:nvSpPr>
          <p:cNvPr id="352" name="Google Shape;35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Testing</a:t>
            </a:r>
            <a:endParaRPr sz="6000"/>
          </a:p>
        </p:txBody>
      </p:sp>
      <p:sp>
        <p:nvSpPr>
          <p:cNvPr id="358" name="Google Shape;35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</a:t>
            </a:r>
            <a:endParaRPr sz="6000"/>
          </a:p>
        </p:txBody>
      </p:sp>
      <p:sp>
        <p:nvSpPr>
          <p:cNvPr id="364" name="Google Shape;36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We have a Problem</a:t>
            </a:r>
            <a:endParaRPr sz="6000"/>
          </a:p>
        </p:txBody>
      </p:sp>
      <p:sp>
        <p:nvSpPr>
          <p:cNvPr id="234" name="Google Shape;23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4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play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Devil’s Advocate</a:t>
            </a:r>
            <a:endParaRPr sz="6000"/>
          </a:p>
        </p:txBody>
      </p:sp>
      <p:sp>
        <p:nvSpPr>
          <p:cNvPr id="370" name="Google Shape;37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5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 prefer Quantity?</a:t>
            </a:r>
            <a:endParaRPr sz="6000"/>
          </a:p>
        </p:txBody>
      </p:sp>
      <p:sp>
        <p:nvSpPr>
          <p:cNvPr id="376" name="Google Shape;37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6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Code Coverage</a:t>
            </a:r>
            <a:endParaRPr sz="6000"/>
          </a:p>
        </p:txBody>
      </p:sp>
      <p:sp>
        <p:nvSpPr>
          <p:cNvPr id="382" name="Google Shape;38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7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Code Coverage: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Bad Reasons</a:t>
            </a:r>
            <a:endParaRPr sz="6000"/>
          </a:p>
        </p:txBody>
      </p:sp>
      <p:sp>
        <p:nvSpPr>
          <p:cNvPr id="388" name="Google Shape;38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77"/>
          <p:cNvSpPr/>
          <p:nvPr/>
        </p:nvSpPr>
        <p:spPr>
          <a:xfrm>
            <a:off x="386625" y="158575"/>
            <a:ext cx="3322800" cy="1489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Promotion</a:t>
            </a:r>
            <a:r>
              <a:rPr lang="en-GB" sz="4800"/>
              <a:t> Metrics</a:t>
            </a:r>
            <a:endParaRPr sz="4800"/>
          </a:p>
        </p:txBody>
      </p:sp>
      <p:sp>
        <p:nvSpPr>
          <p:cNvPr id="390" name="Google Shape;390;p77"/>
          <p:cNvSpPr/>
          <p:nvPr/>
        </p:nvSpPr>
        <p:spPr>
          <a:xfrm>
            <a:off x="5149650" y="158575"/>
            <a:ext cx="3322800" cy="1489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Target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8"/>
          <p:cNvSpPr txBox="1"/>
          <p:nvPr>
            <p:ph type="title"/>
          </p:nvPr>
        </p:nvSpPr>
        <p:spPr>
          <a:xfrm>
            <a:off x="-29850" y="1757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AssertionFreeTesting</a:t>
            </a:r>
            <a:endParaRPr sz="6000"/>
          </a:p>
        </p:txBody>
      </p:sp>
      <p:sp>
        <p:nvSpPr>
          <p:cNvPr id="396" name="Google Shape;39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78"/>
          <p:cNvSpPr txBox="1"/>
          <p:nvPr/>
        </p:nvSpPr>
        <p:spPr>
          <a:xfrm>
            <a:off x="613025" y="3304775"/>
            <a:ext cx="7902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</a:rPr>
              <a:t>by Martin Fowler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</a:rPr>
              <a:t>https://goo.gl/7fnbUB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9"/>
          <p:cNvSpPr txBox="1"/>
          <p:nvPr>
            <p:ph type="title"/>
          </p:nvPr>
        </p:nvSpPr>
        <p:spPr>
          <a:xfrm>
            <a:off x="0" y="2150838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Code Coverage: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Bad Reasons</a:t>
            </a:r>
            <a:endParaRPr sz="6000"/>
          </a:p>
        </p:txBody>
      </p:sp>
      <p:sp>
        <p:nvSpPr>
          <p:cNvPr id="403" name="Google Shape;40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4" name="Google Shape;404;p79"/>
          <p:cNvSpPr/>
          <p:nvPr/>
        </p:nvSpPr>
        <p:spPr>
          <a:xfrm>
            <a:off x="386625" y="158575"/>
            <a:ext cx="3322800" cy="1489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Promotion Metrics</a:t>
            </a:r>
            <a:endParaRPr sz="4800"/>
          </a:p>
        </p:txBody>
      </p:sp>
      <p:sp>
        <p:nvSpPr>
          <p:cNvPr id="405" name="Google Shape;405;p79"/>
          <p:cNvSpPr/>
          <p:nvPr/>
        </p:nvSpPr>
        <p:spPr>
          <a:xfrm>
            <a:off x="5149650" y="158575"/>
            <a:ext cx="3322800" cy="1489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Target</a:t>
            </a:r>
            <a:endParaRPr sz="4800"/>
          </a:p>
        </p:txBody>
      </p:sp>
      <p:sp>
        <p:nvSpPr>
          <p:cNvPr id="406" name="Google Shape;406;p79"/>
          <p:cNvSpPr/>
          <p:nvPr/>
        </p:nvSpPr>
        <p:spPr>
          <a:xfrm>
            <a:off x="2910600" y="3567625"/>
            <a:ext cx="3322800" cy="1489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Marketing Value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0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Still</a:t>
            </a:r>
            <a:endParaRPr sz="6000"/>
          </a:p>
        </p:txBody>
      </p:sp>
      <p:sp>
        <p:nvSpPr>
          <p:cNvPr id="412" name="Google Shape;41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1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a problem with Quantity?</a:t>
            </a:r>
            <a:endParaRPr sz="6000"/>
          </a:p>
        </p:txBody>
      </p:sp>
      <p:sp>
        <p:nvSpPr>
          <p:cNvPr id="418" name="Google Shape;41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4" name="Google Shape;42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3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Code Coverage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good for?</a:t>
            </a:r>
            <a:endParaRPr sz="6000"/>
          </a:p>
        </p:txBody>
      </p:sp>
      <p:sp>
        <p:nvSpPr>
          <p:cNvPr id="430" name="Google Shape;43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 txBox="1"/>
          <p:nvPr>
            <p:ph type="title"/>
          </p:nvPr>
        </p:nvSpPr>
        <p:spPr>
          <a:xfrm>
            <a:off x="311700" y="1755175"/>
            <a:ext cx="8520600" cy="14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Gap within Teams</a:t>
            </a:r>
            <a:endParaRPr sz="6000"/>
          </a:p>
        </p:txBody>
      </p:sp>
      <p:sp>
        <p:nvSpPr>
          <p:cNvPr id="240" name="Google Shape;240;p57"/>
          <p:cNvSpPr txBox="1"/>
          <p:nvPr>
            <p:ph type="title"/>
          </p:nvPr>
        </p:nvSpPr>
        <p:spPr>
          <a:xfrm>
            <a:off x="272025" y="72800"/>
            <a:ext cx="85206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Gap within Teams</a:t>
            </a:r>
            <a:endParaRPr sz="6000"/>
          </a:p>
        </p:txBody>
      </p:sp>
      <p:sp>
        <p:nvSpPr>
          <p:cNvPr id="241" name="Google Shape;241;p57"/>
          <p:cNvSpPr/>
          <p:nvPr/>
        </p:nvSpPr>
        <p:spPr>
          <a:xfrm>
            <a:off x="777675" y="1192800"/>
            <a:ext cx="3240000" cy="128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242" name="Google Shape;242;p57"/>
          <p:cNvSpPr/>
          <p:nvPr/>
        </p:nvSpPr>
        <p:spPr>
          <a:xfrm>
            <a:off x="5046950" y="1192900"/>
            <a:ext cx="3240000" cy="128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Testers</a:t>
            </a:r>
            <a:endParaRPr sz="4800"/>
          </a:p>
        </p:txBody>
      </p:sp>
      <p:sp>
        <p:nvSpPr>
          <p:cNvPr id="243" name="Google Shape;243;p57"/>
          <p:cNvSpPr/>
          <p:nvPr/>
        </p:nvSpPr>
        <p:spPr>
          <a:xfrm>
            <a:off x="2515575" y="3162775"/>
            <a:ext cx="40335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Stakeholders</a:t>
            </a:r>
            <a:endParaRPr sz="4800"/>
          </a:p>
        </p:txBody>
      </p:sp>
      <p:sp>
        <p:nvSpPr>
          <p:cNvPr id="244" name="Google Shape;24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4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Finding Untested Code</a:t>
            </a:r>
            <a:endParaRPr sz="6000"/>
          </a:p>
        </p:txBody>
      </p:sp>
      <p:sp>
        <p:nvSpPr>
          <p:cNvPr id="436" name="Google Shape;43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5"/>
          <p:cNvSpPr txBox="1"/>
          <p:nvPr>
            <p:ph type="title"/>
          </p:nvPr>
        </p:nvSpPr>
        <p:spPr>
          <a:xfrm>
            <a:off x="0" y="2150850"/>
            <a:ext cx="905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Your Goal should be</a:t>
            </a:r>
            <a:endParaRPr sz="6000"/>
          </a:p>
        </p:txBody>
      </p:sp>
      <p:sp>
        <p:nvSpPr>
          <p:cNvPr id="442" name="Google Shape;442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8" name="Google Shape;4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88" y="218125"/>
            <a:ext cx="42290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Conclusion:</a:t>
            </a:r>
            <a:endParaRPr sz="6000"/>
          </a:p>
        </p:txBody>
      </p:sp>
      <p:sp>
        <p:nvSpPr>
          <p:cNvPr id="454" name="Google Shape;45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Once again</a:t>
            </a:r>
            <a:endParaRPr sz="6000"/>
          </a:p>
        </p:txBody>
      </p:sp>
      <p:sp>
        <p:nvSpPr>
          <p:cNvPr id="460" name="Google Shape;46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Quality over Quantity</a:t>
            </a:r>
            <a:endParaRPr sz="6000"/>
          </a:p>
        </p:txBody>
      </p:sp>
      <p:sp>
        <p:nvSpPr>
          <p:cNvPr id="466" name="Google Shape;46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Now</a:t>
            </a:r>
            <a:endParaRPr sz="6000"/>
          </a:p>
        </p:txBody>
      </p:sp>
      <p:sp>
        <p:nvSpPr>
          <p:cNvPr id="472" name="Google Shape;47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We have our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priorities straight</a:t>
            </a:r>
            <a:endParaRPr sz="6000"/>
          </a:p>
        </p:txBody>
      </p:sp>
      <p:sp>
        <p:nvSpPr>
          <p:cNvPr id="478" name="Google Shape;478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improve?</a:t>
            </a:r>
            <a:endParaRPr sz="6000"/>
          </a:p>
        </p:txBody>
      </p:sp>
      <p:sp>
        <p:nvSpPr>
          <p:cNvPr id="484" name="Google Shape;484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the basics</a:t>
            </a:r>
            <a:endParaRPr sz="6000"/>
          </a:p>
        </p:txBody>
      </p:sp>
      <p:sp>
        <p:nvSpPr>
          <p:cNvPr id="490" name="Google Shape;49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Our Goal Today?</a:t>
            </a:r>
            <a:endParaRPr sz="6000"/>
          </a:p>
        </p:txBody>
      </p:sp>
      <p:sp>
        <p:nvSpPr>
          <p:cNvPr id="250" name="Google Shape;25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6" name="Google Shape;496;p94"/>
          <p:cNvSpPr txBox="1"/>
          <p:nvPr>
            <p:ph type="title"/>
          </p:nvPr>
        </p:nvSpPr>
        <p:spPr>
          <a:xfrm>
            <a:off x="128400" y="34225"/>
            <a:ext cx="88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Agenda</a:t>
            </a:r>
            <a:endParaRPr sz="7200"/>
          </a:p>
        </p:txBody>
      </p:sp>
      <p:sp>
        <p:nvSpPr>
          <p:cNvPr id="497" name="Google Shape;497;p94"/>
          <p:cNvSpPr/>
          <p:nvPr/>
        </p:nvSpPr>
        <p:spPr>
          <a:xfrm>
            <a:off x="4257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vs. Quantity</a:t>
            </a:r>
            <a:endParaRPr sz="4800"/>
          </a:p>
        </p:txBody>
      </p:sp>
      <p:sp>
        <p:nvSpPr>
          <p:cNvPr id="498" name="Google Shape;498;p94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499" name="Google Shape;499;p94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  <p:cxnSp>
        <p:nvCxnSpPr>
          <p:cNvPr id="500" name="Google Shape;500;p94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94"/>
          <p:cNvCxnSpPr/>
          <p:nvPr/>
        </p:nvCxnSpPr>
        <p:spPr>
          <a:xfrm flipH="1" rot="10800000">
            <a:off x="38559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94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94"/>
          <p:cNvCxnSpPr/>
          <p:nvPr/>
        </p:nvCxnSpPr>
        <p:spPr>
          <a:xfrm flipH="1" rot="10800000">
            <a:off x="38541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94"/>
          <p:cNvSpPr/>
          <p:nvPr/>
        </p:nvSpPr>
        <p:spPr>
          <a:xfrm>
            <a:off x="52905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505" name="Google Shape;505;p94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  <p:sp>
        <p:nvSpPr>
          <p:cNvPr id="506" name="Google Shape;506;p94"/>
          <p:cNvSpPr/>
          <p:nvPr/>
        </p:nvSpPr>
        <p:spPr>
          <a:xfrm>
            <a:off x="4293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vs Quantity</a:t>
            </a:r>
            <a:endParaRPr sz="4800"/>
          </a:p>
        </p:txBody>
      </p:sp>
      <p:cxnSp>
        <p:nvCxnSpPr>
          <p:cNvPr id="507" name="Google Shape;507;p94"/>
          <p:cNvCxnSpPr/>
          <p:nvPr/>
        </p:nvCxnSpPr>
        <p:spPr>
          <a:xfrm flipH="1" rot="10800000">
            <a:off x="38541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94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5"/>
          <p:cNvSpPr txBox="1"/>
          <p:nvPr>
            <p:ph type="title"/>
          </p:nvPr>
        </p:nvSpPr>
        <p:spPr>
          <a:xfrm>
            <a:off x="6205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our Test Basics?</a:t>
            </a:r>
            <a:endParaRPr sz="6000"/>
          </a:p>
        </p:txBody>
      </p:sp>
      <p:sp>
        <p:nvSpPr>
          <p:cNvPr id="514" name="Google Shape;51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6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520" name="Google Shape;52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6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522" name="Google Shape;522;p96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523" name="Google Shape;523;p96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524" name="Google Shape;524;p9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525" name="Google Shape;525;p9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526" name="Google Shape;526;p9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527" name="Google Shape;52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Simple, right?</a:t>
            </a:r>
            <a:endParaRPr sz="6000"/>
          </a:p>
        </p:txBody>
      </p:sp>
      <p:sp>
        <p:nvSpPr>
          <p:cNvPr id="536" name="Google Shape;53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Easier said than done</a:t>
            </a:r>
            <a:endParaRPr sz="6000"/>
          </a:p>
        </p:txBody>
      </p:sp>
      <p:sp>
        <p:nvSpPr>
          <p:cNvPr id="542" name="Google Shape;54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/>
          <p:nvPr>
            <p:ph type="title"/>
          </p:nvPr>
        </p:nvSpPr>
        <p:spPr>
          <a:xfrm>
            <a:off x="311700" y="1682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Real life </a:t>
            </a:r>
            <a:endParaRPr sz="6000"/>
          </a:p>
        </p:txBody>
      </p:sp>
      <p:sp>
        <p:nvSpPr>
          <p:cNvPr id="548" name="Google Shape;54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Real life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more Real </a:t>
            </a:r>
            <a:endParaRPr sz="6000"/>
          </a:p>
        </p:txBody>
      </p:sp>
      <p:sp>
        <p:nvSpPr>
          <p:cNvPr id="554" name="Google Shape;55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Real “Test Pyramids”</a:t>
            </a:r>
            <a:endParaRPr sz="6000"/>
          </a:p>
        </p:txBody>
      </p:sp>
      <p:sp>
        <p:nvSpPr>
          <p:cNvPr id="560" name="Google Shape;560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1" name="Google Shape;561;p101"/>
          <p:cNvSpPr/>
          <p:nvPr/>
        </p:nvSpPr>
        <p:spPr>
          <a:xfrm>
            <a:off x="311700" y="38610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Ice Cream Cone</a:t>
            </a:r>
            <a:endParaRPr sz="4800"/>
          </a:p>
        </p:txBody>
      </p:sp>
      <p:sp>
        <p:nvSpPr>
          <p:cNvPr id="562" name="Google Shape;562;p101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563" name="Google Shape;563;p101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  <p:sp>
        <p:nvSpPr>
          <p:cNvPr id="564" name="Google Shape;564;p101"/>
          <p:cNvSpPr/>
          <p:nvPr/>
        </p:nvSpPr>
        <p:spPr>
          <a:xfrm>
            <a:off x="5351100" y="386100"/>
            <a:ext cx="34812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Hourglass</a:t>
            </a:r>
            <a:endParaRPr sz="4800"/>
          </a:p>
        </p:txBody>
      </p:sp>
      <p:sp>
        <p:nvSpPr>
          <p:cNvPr id="565" name="Google Shape;565;p101"/>
          <p:cNvSpPr/>
          <p:nvPr/>
        </p:nvSpPr>
        <p:spPr>
          <a:xfrm>
            <a:off x="2851050" y="3392950"/>
            <a:ext cx="3441900" cy="1427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Cupcake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1" name="Google Shape;57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13" y="266475"/>
            <a:ext cx="4585976" cy="4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02"/>
          <p:cNvSpPr txBox="1"/>
          <p:nvPr/>
        </p:nvSpPr>
        <p:spPr>
          <a:xfrm>
            <a:off x="1895600" y="4519975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Tim Cochran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a Problem?</a:t>
            </a:r>
            <a:endParaRPr sz="6000"/>
          </a:p>
        </p:txBody>
      </p:sp>
      <p:sp>
        <p:nvSpPr>
          <p:cNvPr id="578" name="Google Shape;57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Bridge that Gap</a:t>
            </a:r>
            <a:endParaRPr sz="6000"/>
          </a:p>
        </p:txBody>
      </p:sp>
      <p:sp>
        <p:nvSpPr>
          <p:cNvPr id="256" name="Google Shape;25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Ice Cream Problems</a:t>
            </a:r>
            <a:endParaRPr sz="6000"/>
          </a:p>
        </p:txBody>
      </p:sp>
      <p:sp>
        <p:nvSpPr>
          <p:cNvPr id="584" name="Google Shape;58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5" name="Google Shape;585;p104"/>
          <p:cNvSpPr/>
          <p:nvPr/>
        </p:nvSpPr>
        <p:spPr>
          <a:xfrm>
            <a:off x="2598575" y="31715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 Testing</a:t>
            </a:r>
            <a:endParaRPr sz="4800"/>
          </a:p>
        </p:txBody>
      </p:sp>
      <p:sp>
        <p:nvSpPr>
          <p:cNvPr id="586" name="Google Shape;586;p10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587" name="Google Shape;587;p104"/>
          <p:cNvSpPr/>
          <p:nvPr/>
        </p:nvSpPr>
        <p:spPr>
          <a:xfrm>
            <a:off x="4961850" y="3226800"/>
            <a:ext cx="36042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  <p:sp>
        <p:nvSpPr>
          <p:cNvPr id="588" name="Google Shape;588;p10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589" name="Google Shape;589;p104"/>
          <p:cNvSpPr/>
          <p:nvPr/>
        </p:nvSpPr>
        <p:spPr>
          <a:xfrm>
            <a:off x="4961850" y="3226800"/>
            <a:ext cx="36042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Manual Testing is Important</a:t>
            </a:r>
            <a:endParaRPr sz="6000"/>
          </a:p>
        </p:txBody>
      </p:sp>
      <p:sp>
        <p:nvSpPr>
          <p:cNvPr id="595" name="Google Shape;59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6"/>
          <p:cNvSpPr txBox="1"/>
          <p:nvPr>
            <p:ph type="title"/>
          </p:nvPr>
        </p:nvSpPr>
        <p:spPr>
          <a:xfrm>
            <a:off x="311700" y="2033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Manual Testing: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Importance</a:t>
            </a:r>
            <a:endParaRPr sz="6000"/>
          </a:p>
        </p:txBody>
      </p:sp>
      <p:sp>
        <p:nvSpPr>
          <p:cNvPr id="601" name="Google Shape;60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2" name="Google Shape;602;p106"/>
          <p:cNvSpPr/>
          <p:nvPr/>
        </p:nvSpPr>
        <p:spPr>
          <a:xfrm>
            <a:off x="415850" y="110325"/>
            <a:ext cx="3486600" cy="15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Exploratory Testing</a:t>
            </a:r>
            <a:endParaRPr sz="4800"/>
          </a:p>
        </p:txBody>
      </p:sp>
      <p:sp>
        <p:nvSpPr>
          <p:cNvPr id="603" name="Google Shape;603;p106"/>
          <p:cNvSpPr/>
          <p:nvPr/>
        </p:nvSpPr>
        <p:spPr>
          <a:xfrm>
            <a:off x="5215325" y="110325"/>
            <a:ext cx="3486600" cy="15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Usability</a:t>
            </a:r>
            <a:r>
              <a:rPr lang="en-GB" sz="4800"/>
              <a:t> Testing</a:t>
            </a:r>
            <a:endParaRPr sz="4800"/>
          </a:p>
        </p:txBody>
      </p:sp>
      <p:sp>
        <p:nvSpPr>
          <p:cNvPr id="604" name="Google Shape;604;p106"/>
          <p:cNvSpPr/>
          <p:nvPr/>
        </p:nvSpPr>
        <p:spPr>
          <a:xfrm>
            <a:off x="2828700" y="3454325"/>
            <a:ext cx="3486600" cy="15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Canary</a:t>
            </a:r>
            <a:r>
              <a:rPr lang="en-GB" sz="4800"/>
              <a:t> Testing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7"/>
          <p:cNvSpPr txBox="1"/>
          <p:nvPr>
            <p:ph type="title"/>
          </p:nvPr>
        </p:nvSpPr>
        <p:spPr>
          <a:xfrm>
            <a:off x="134960" y="77400"/>
            <a:ext cx="88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Book Suggestion</a:t>
            </a:r>
            <a:endParaRPr sz="5400"/>
          </a:p>
        </p:txBody>
      </p:sp>
      <p:sp>
        <p:nvSpPr>
          <p:cNvPr id="610" name="Google Shape;61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1" name="Google Shape;6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850" y="995050"/>
            <a:ext cx="3384292" cy="406177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</a:t>
            </a:r>
            <a:endParaRPr sz="6000"/>
          </a:p>
        </p:txBody>
      </p:sp>
      <p:sp>
        <p:nvSpPr>
          <p:cNvPr id="617" name="Google Shape;61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9"/>
          <p:cNvSpPr txBox="1"/>
          <p:nvPr>
            <p:ph type="title"/>
          </p:nvPr>
        </p:nvSpPr>
        <p:spPr>
          <a:xfrm>
            <a:off x="68950" y="2150850"/>
            <a:ext cx="922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Manual Testing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623" name="Google Shape;623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0"/>
          <p:cNvSpPr txBox="1"/>
          <p:nvPr>
            <p:ph type="title"/>
          </p:nvPr>
        </p:nvSpPr>
        <p:spPr>
          <a:xfrm>
            <a:off x="68950" y="2150850"/>
            <a:ext cx="922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Manual Testing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Cannot be Core Testing</a:t>
            </a:r>
            <a:endParaRPr sz="6000"/>
          </a:p>
        </p:txBody>
      </p:sp>
      <p:sp>
        <p:nvSpPr>
          <p:cNvPr id="629" name="Google Shape;62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Why?</a:t>
            </a:r>
            <a:endParaRPr sz="6000"/>
          </a:p>
        </p:txBody>
      </p:sp>
      <p:sp>
        <p:nvSpPr>
          <p:cNvPr id="635" name="Google Shape;635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Continuous</a:t>
            </a:r>
            <a:r>
              <a:rPr lang="en-GB" sz="6000"/>
              <a:t> Delivery</a:t>
            </a:r>
            <a:endParaRPr sz="6000"/>
          </a:p>
        </p:txBody>
      </p:sp>
      <p:sp>
        <p:nvSpPr>
          <p:cNvPr id="641" name="Google Shape;641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7" name="Google Shape;64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0725"/>
            <a:ext cx="8839200" cy="1996382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13"/>
          <p:cNvSpPr txBox="1"/>
          <p:nvPr>
            <p:ph type="title"/>
          </p:nvPr>
        </p:nvSpPr>
        <p:spPr>
          <a:xfrm>
            <a:off x="311700" y="298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Continuous Delivery</a:t>
            </a:r>
            <a:endParaRPr sz="6000"/>
          </a:p>
        </p:txBody>
      </p:sp>
      <p:sp>
        <p:nvSpPr>
          <p:cNvPr id="649" name="Google Shape;649;p113"/>
          <p:cNvSpPr txBox="1"/>
          <p:nvPr/>
        </p:nvSpPr>
        <p:spPr>
          <a:xfrm>
            <a:off x="1939025" y="4049750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</a:t>
            </a:r>
            <a:r>
              <a:rPr b="1" lang="en-GB" sz="2400">
                <a:solidFill>
                  <a:schemeClr val="dk1"/>
                </a:solidFill>
              </a:rPr>
              <a:t>Ham Vocke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0"/>
          <p:cNvSpPr txBox="1"/>
          <p:nvPr>
            <p:ph type="title"/>
          </p:nvPr>
        </p:nvSpPr>
        <p:spPr>
          <a:xfrm>
            <a:off x="272025" y="72800"/>
            <a:ext cx="85206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Gap within Teams</a:t>
            </a:r>
            <a:endParaRPr sz="6000"/>
          </a:p>
        </p:txBody>
      </p:sp>
      <p:sp>
        <p:nvSpPr>
          <p:cNvPr id="262" name="Google Shape;262;p60"/>
          <p:cNvSpPr/>
          <p:nvPr/>
        </p:nvSpPr>
        <p:spPr>
          <a:xfrm>
            <a:off x="777675" y="1192800"/>
            <a:ext cx="3240000" cy="128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263" name="Google Shape;263;p60"/>
          <p:cNvSpPr/>
          <p:nvPr/>
        </p:nvSpPr>
        <p:spPr>
          <a:xfrm>
            <a:off x="5046950" y="1192900"/>
            <a:ext cx="3240000" cy="1283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Testers</a:t>
            </a:r>
            <a:endParaRPr sz="4800"/>
          </a:p>
        </p:txBody>
      </p:sp>
      <p:sp>
        <p:nvSpPr>
          <p:cNvPr id="264" name="Google Shape;264;p60"/>
          <p:cNvSpPr/>
          <p:nvPr/>
        </p:nvSpPr>
        <p:spPr>
          <a:xfrm>
            <a:off x="2515575" y="3162775"/>
            <a:ext cx="40335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Stakeholders</a:t>
            </a:r>
            <a:endParaRPr sz="4800"/>
          </a:p>
        </p:txBody>
      </p:sp>
      <p:cxnSp>
        <p:nvCxnSpPr>
          <p:cNvPr id="265" name="Google Shape;265;p60"/>
          <p:cNvCxnSpPr>
            <a:stCxn id="262" idx="3"/>
            <a:endCxn id="263" idx="1"/>
          </p:cNvCxnSpPr>
          <p:nvPr/>
        </p:nvCxnSpPr>
        <p:spPr>
          <a:xfrm>
            <a:off x="4017675" y="1834350"/>
            <a:ext cx="10293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60"/>
          <p:cNvCxnSpPr/>
          <p:nvPr/>
        </p:nvCxnSpPr>
        <p:spPr>
          <a:xfrm flipH="1" rot="10800000">
            <a:off x="4532325" y="1825675"/>
            <a:ext cx="4500" cy="13371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60"/>
          <p:cNvSpPr txBox="1"/>
          <p:nvPr>
            <p:ph type="title"/>
          </p:nvPr>
        </p:nvSpPr>
        <p:spPr>
          <a:xfrm>
            <a:off x="424425" y="72800"/>
            <a:ext cx="8520600" cy="9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Gap:</a:t>
            </a:r>
            <a:br>
              <a:rPr lang="en-GB" sz="6000"/>
            </a:br>
            <a:r>
              <a:rPr lang="en-GB" sz="6000"/>
              <a:t>Engineers and Testers</a:t>
            </a:r>
            <a:endParaRPr sz="6000"/>
          </a:p>
        </p:txBody>
      </p:sp>
      <p:sp>
        <p:nvSpPr>
          <p:cNvPr id="655" name="Google Shape;655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61" name="Google Shape;66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0725"/>
            <a:ext cx="8839200" cy="199638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15"/>
          <p:cNvSpPr txBox="1"/>
          <p:nvPr>
            <p:ph type="title"/>
          </p:nvPr>
        </p:nvSpPr>
        <p:spPr>
          <a:xfrm>
            <a:off x="311700" y="298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Continuous Delivery</a:t>
            </a:r>
            <a:endParaRPr sz="6000"/>
          </a:p>
        </p:txBody>
      </p:sp>
      <p:sp>
        <p:nvSpPr>
          <p:cNvPr id="663" name="Google Shape;663;p115"/>
          <p:cNvSpPr txBox="1"/>
          <p:nvPr/>
        </p:nvSpPr>
        <p:spPr>
          <a:xfrm>
            <a:off x="1939025" y="4049750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Ham Vocke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664" name="Google Shape;664;p115"/>
          <p:cNvSpPr/>
          <p:nvPr/>
        </p:nvSpPr>
        <p:spPr>
          <a:xfrm>
            <a:off x="1660625" y="1978575"/>
            <a:ext cx="1029900" cy="129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5"/>
          <p:cNvSpPr/>
          <p:nvPr/>
        </p:nvSpPr>
        <p:spPr>
          <a:xfrm>
            <a:off x="7341300" y="1822875"/>
            <a:ext cx="1491000" cy="166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Testing and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Continuous</a:t>
            </a:r>
            <a:r>
              <a:rPr lang="en-GB" sz="6000"/>
              <a:t> Deliver</a:t>
            </a:r>
            <a:endParaRPr sz="6000"/>
          </a:p>
        </p:txBody>
      </p:sp>
      <p:sp>
        <p:nvSpPr>
          <p:cNvPr id="671" name="Google Shape;671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2" name="Google Shape;672;p116"/>
          <p:cNvSpPr/>
          <p:nvPr/>
        </p:nvSpPr>
        <p:spPr>
          <a:xfrm>
            <a:off x="2772000" y="255100"/>
            <a:ext cx="3600000" cy="137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Smoke Tests</a:t>
            </a:r>
            <a:endParaRPr sz="4800"/>
          </a:p>
        </p:txBody>
      </p:sp>
      <p:sp>
        <p:nvSpPr>
          <p:cNvPr id="673" name="Google Shape;673;p116"/>
          <p:cNvSpPr/>
          <p:nvPr/>
        </p:nvSpPr>
        <p:spPr>
          <a:xfrm>
            <a:off x="2772000" y="3652650"/>
            <a:ext cx="3600000" cy="137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Regression Funnel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Ice Cream Problems</a:t>
            </a:r>
            <a:endParaRPr sz="6000"/>
          </a:p>
        </p:txBody>
      </p:sp>
      <p:sp>
        <p:nvSpPr>
          <p:cNvPr id="679" name="Google Shape;679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0" name="Google Shape;680;p117"/>
          <p:cNvSpPr/>
          <p:nvPr/>
        </p:nvSpPr>
        <p:spPr>
          <a:xfrm>
            <a:off x="2598575" y="31715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 Testing</a:t>
            </a:r>
            <a:endParaRPr sz="4800"/>
          </a:p>
        </p:txBody>
      </p:sp>
      <p:sp>
        <p:nvSpPr>
          <p:cNvPr id="681" name="Google Shape;681;p117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682" name="Google Shape;682;p117"/>
          <p:cNvSpPr/>
          <p:nvPr/>
        </p:nvSpPr>
        <p:spPr>
          <a:xfrm>
            <a:off x="4961850" y="322680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  <p:sp>
        <p:nvSpPr>
          <p:cNvPr id="683" name="Google Shape;683;p117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684" name="Google Shape;684;p117"/>
          <p:cNvSpPr/>
          <p:nvPr/>
        </p:nvSpPr>
        <p:spPr>
          <a:xfrm>
            <a:off x="4961850" y="322680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  <p:sp>
        <p:nvSpPr>
          <p:cNvPr id="685" name="Google Shape;685;p117"/>
          <p:cNvSpPr/>
          <p:nvPr/>
        </p:nvSpPr>
        <p:spPr>
          <a:xfrm>
            <a:off x="2598575" y="31715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 Testing</a:t>
            </a:r>
            <a:endParaRPr sz="4800"/>
          </a:p>
        </p:txBody>
      </p:sp>
      <p:sp>
        <p:nvSpPr>
          <p:cNvPr id="686" name="Google Shape;686;p117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Lots of UI tests</a:t>
            </a:r>
            <a:endParaRPr sz="6000"/>
          </a:p>
        </p:txBody>
      </p:sp>
      <p:sp>
        <p:nvSpPr>
          <p:cNvPr id="692" name="Google Shape;692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So what?</a:t>
            </a:r>
            <a:endParaRPr sz="6000"/>
          </a:p>
        </p:txBody>
      </p:sp>
      <p:sp>
        <p:nvSpPr>
          <p:cNvPr id="698" name="Google Shape;698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the Pyramid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704" name="Google Shape;704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the Pyramid: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Tests</a:t>
            </a:r>
            <a:endParaRPr sz="6000"/>
          </a:p>
        </p:txBody>
      </p:sp>
      <p:sp>
        <p:nvSpPr>
          <p:cNvPr id="710" name="Google Shape;710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1" name="Google Shape;711;p121"/>
          <p:cNvSpPr/>
          <p:nvPr/>
        </p:nvSpPr>
        <p:spPr>
          <a:xfrm>
            <a:off x="593875" y="420575"/>
            <a:ext cx="2798400" cy="113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Fidelity</a:t>
            </a:r>
            <a:endParaRPr sz="4800"/>
          </a:p>
        </p:txBody>
      </p:sp>
      <p:sp>
        <p:nvSpPr>
          <p:cNvPr id="712" name="Google Shape;712;p121"/>
          <p:cNvSpPr/>
          <p:nvPr/>
        </p:nvSpPr>
        <p:spPr>
          <a:xfrm>
            <a:off x="5674050" y="420575"/>
            <a:ext cx="2798400" cy="113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Speed</a:t>
            </a:r>
            <a:endParaRPr sz="4800"/>
          </a:p>
        </p:txBody>
      </p:sp>
      <p:sp>
        <p:nvSpPr>
          <p:cNvPr id="713" name="Google Shape;713;p121"/>
          <p:cNvSpPr/>
          <p:nvPr/>
        </p:nvSpPr>
        <p:spPr>
          <a:xfrm>
            <a:off x="3172800" y="3730750"/>
            <a:ext cx="2798400" cy="113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Cost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 so many UI tests?</a:t>
            </a:r>
            <a:endParaRPr sz="6000"/>
          </a:p>
        </p:txBody>
      </p:sp>
      <p:sp>
        <p:nvSpPr>
          <p:cNvPr id="719" name="Google Shape;719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0" name="Google Shape;720;p122"/>
          <p:cNvSpPr/>
          <p:nvPr/>
        </p:nvSpPr>
        <p:spPr>
          <a:xfrm>
            <a:off x="6600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Test Duplication</a:t>
            </a:r>
            <a:endParaRPr sz="4500"/>
          </a:p>
        </p:txBody>
      </p:sp>
      <p:sp>
        <p:nvSpPr>
          <p:cNvPr id="721" name="Google Shape;721;p122"/>
          <p:cNvSpPr/>
          <p:nvPr/>
        </p:nvSpPr>
        <p:spPr>
          <a:xfrm>
            <a:off x="444875" y="3390175"/>
            <a:ext cx="40380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Sunk Cost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Fallacy</a:t>
            </a:r>
            <a:endParaRPr sz="4500"/>
          </a:p>
        </p:txBody>
      </p:sp>
      <p:sp>
        <p:nvSpPr>
          <p:cNvPr id="722" name="Google Shape;722;p122"/>
          <p:cNvSpPr/>
          <p:nvPr/>
        </p:nvSpPr>
        <p:spPr>
          <a:xfrm>
            <a:off x="4895250" y="3390175"/>
            <a:ext cx="41259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Decomposition Fallacy</a:t>
            </a:r>
            <a:endParaRPr sz="4500"/>
          </a:p>
        </p:txBody>
      </p:sp>
      <p:sp>
        <p:nvSpPr>
          <p:cNvPr id="723" name="Google Shape;723;p122"/>
          <p:cNvSpPr/>
          <p:nvPr/>
        </p:nvSpPr>
        <p:spPr>
          <a:xfrm>
            <a:off x="51888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“Cheap” Investment</a:t>
            </a:r>
            <a:endParaRPr sz="4500"/>
          </a:p>
        </p:txBody>
      </p:sp>
      <p:sp>
        <p:nvSpPr>
          <p:cNvPr id="724" name="Google Shape;724;p122"/>
          <p:cNvSpPr/>
          <p:nvPr/>
        </p:nvSpPr>
        <p:spPr>
          <a:xfrm>
            <a:off x="51888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“Cheap” Investment</a:t>
            </a:r>
            <a:endParaRPr sz="4500"/>
          </a:p>
        </p:txBody>
      </p:sp>
      <p:sp>
        <p:nvSpPr>
          <p:cNvPr id="725" name="Google Shape;725;p122"/>
          <p:cNvSpPr/>
          <p:nvPr/>
        </p:nvSpPr>
        <p:spPr>
          <a:xfrm>
            <a:off x="444875" y="3390175"/>
            <a:ext cx="40380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Sunk Cost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Fallacy</a:t>
            </a:r>
            <a:endParaRPr sz="4500"/>
          </a:p>
        </p:txBody>
      </p:sp>
      <p:sp>
        <p:nvSpPr>
          <p:cNvPr id="726" name="Google Shape;726;p122"/>
          <p:cNvSpPr/>
          <p:nvPr/>
        </p:nvSpPr>
        <p:spPr>
          <a:xfrm>
            <a:off x="4895250" y="3390175"/>
            <a:ext cx="41259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Decomposition Fallacy</a:t>
            </a:r>
            <a:endParaRPr sz="4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Gap:</a:t>
            </a:r>
            <a:br>
              <a:rPr lang="en-GB" sz="6000"/>
            </a:br>
            <a:r>
              <a:rPr lang="en-GB" sz="6000"/>
              <a:t>Engineers and Testers</a:t>
            </a:r>
            <a:endParaRPr sz="6000"/>
          </a:p>
        </p:txBody>
      </p:sp>
      <p:sp>
        <p:nvSpPr>
          <p:cNvPr id="732" name="Google Shape;732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1"/>
          <p:cNvSpPr txBox="1"/>
          <p:nvPr>
            <p:ph type="title"/>
          </p:nvPr>
        </p:nvSpPr>
        <p:spPr>
          <a:xfrm>
            <a:off x="311700" y="-12175"/>
            <a:ext cx="547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Today’s Focus</a:t>
            </a:r>
            <a:endParaRPr sz="6000"/>
          </a:p>
        </p:txBody>
      </p:sp>
      <p:sp>
        <p:nvSpPr>
          <p:cNvPr id="274" name="Google Shape;274;p61"/>
          <p:cNvSpPr/>
          <p:nvPr/>
        </p:nvSpPr>
        <p:spPr>
          <a:xfrm>
            <a:off x="488975" y="245652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Union of Engineering and Testing </a:t>
            </a:r>
            <a:endParaRPr sz="3600"/>
          </a:p>
        </p:txBody>
      </p:sp>
      <p:sp>
        <p:nvSpPr>
          <p:cNvPr id="275" name="Google Shape;275;p61"/>
          <p:cNvSpPr/>
          <p:nvPr/>
        </p:nvSpPr>
        <p:spPr>
          <a:xfrm>
            <a:off x="488975" y="37691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Importance of Responsibility for Quality</a:t>
            </a:r>
            <a:endParaRPr sz="3600"/>
          </a:p>
        </p:txBody>
      </p:sp>
      <p:sp>
        <p:nvSpPr>
          <p:cNvPr id="276" name="Google Shape;276;p61"/>
          <p:cNvSpPr txBox="1"/>
          <p:nvPr>
            <p:ph type="title"/>
          </p:nvPr>
        </p:nvSpPr>
        <p:spPr>
          <a:xfrm>
            <a:off x="217200" y="2285400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Today’s Focus</a:t>
            </a:r>
            <a:endParaRPr sz="6000"/>
          </a:p>
        </p:txBody>
      </p:sp>
      <p:sp>
        <p:nvSpPr>
          <p:cNvPr id="277" name="Google Shape;277;p61"/>
          <p:cNvSpPr/>
          <p:nvPr/>
        </p:nvSpPr>
        <p:spPr>
          <a:xfrm>
            <a:off x="488975" y="1076175"/>
            <a:ext cx="85323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Quality vs </a:t>
            </a:r>
            <a:r>
              <a:rPr lang="en-GB" sz="3600"/>
              <a:t>Quantity</a:t>
            </a:r>
            <a:endParaRPr sz="3600"/>
          </a:p>
        </p:txBody>
      </p:sp>
      <p:sp>
        <p:nvSpPr>
          <p:cNvPr id="278" name="Google Shape;27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4"/>
          <p:cNvSpPr txBox="1"/>
          <p:nvPr>
            <p:ph type="title"/>
          </p:nvPr>
        </p:nvSpPr>
        <p:spPr>
          <a:xfrm>
            <a:off x="311700" y="2033663"/>
            <a:ext cx="8520600" cy="9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Duplication</a:t>
            </a:r>
            <a:r>
              <a:rPr lang="en-GB" sz="6000"/>
              <a:t>: Solutions</a:t>
            </a:r>
            <a:endParaRPr sz="6000"/>
          </a:p>
        </p:txBody>
      </p:sp>
      <p:sp>
        <p:nvSpPr>
          <p:cNvPr id="738" name="Google Shape;738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9" name="Google Shape;739;p124"/>
          <p:cNvSpPr/>
          <p:nvPr/>
        </p:nvSpPr>
        <p:spPr>
          <a:xfrm>
            <a:off x="231500" y="53600"/>
            <a:ext cx="4282800" cy="15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Reviews/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Retros</a:t>
            </a:r>
            <a:endParaRPr sz="4800"/>
          </a:p>
        </p:txBody>
      </p:sp>
      <p:sp>
        <p:nvSpPr>
          <p:cNvPr id="740" name="Google Shape;740;p124"/>
          <p:cNvSpPr/>
          <p:nvPr/>
        </p:nvSpPr>
        <p:spPr>
          <a:xfrm>
            <a:off x="4778550" y="53600"/>
            <a:ext cx="4108200" cy="15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Test Pyramid</a:t>
            </a:r>
            <a:endParaRPr sz="4800"/>
          </a:p>
        </p:txBody>
      </p:sp>
      <p:sp>
        <p:nvSpPr>
          <p:cNvPr id="741" name="Google Shape;741;p124"/>
          <p:cNvSpPr/>
          <p:nvPr/>
        </p:nvSpPr>
        <p:spPr>
          <a:xfrm>
            <a:off x="406075" y="3400550"/>
            <a:ext cx="4108200" cy="15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DAMP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over DRY</a:t>
            </a:r>
            <a:endParaRPr sz="4800"/>
          </a:p>
        </p:txBody>
      </p:sp>
      <p:sp>
        <p:nvSpPr>
          <p:cNvPr id="742" name="Google Shape;742;p124"/>
          <p:cNvSpPr/>
          <p:nvPr/>
        </p:nvSpPr>
        <p:spPr>
          <a:xfrm>
            <a:off x="4723900" y="3437200"/>
            <a:ext cx="4108200" cy="154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Rule of Three and </a:t>
            </a:r>
            <a:r>
              <a:rPr lang="en-GB" sz="4800"/>
              <a:t>SRP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 so many UI tests?</a:t>
            </a:r>
            <a:endParaRPr sz="6000"/>
          </a:p>
        </p:txBody>
      </p:sp>
      <p:sp>
        <p:nvSpPr>
          <p:cNvPr id="748" name="Google Shape;748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9" name="Google Shape;749;p125"/>
          <p:cNvSpPr/>
          <p:nvPr/>
        </p:nvSpPr>
        <p:spPr>
          <a:xfrm>
            <a:off x="6600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Test Duplication</a:t>
            </a:r>
            <a:endParaRPr sz="4500"/>
          </a:p>
        </p:txBody>
      </p:sp>
      <p:sp>
        <p:nvSpPr>
          <p:cNvPr id="750" name="Google Shape;750;p125"/>
          <p:cNvSpPr/>
          <p:nvPr/>
        </p:nvSpPr>
        <p:spPr>
          <a:xfrm>
            <a:off x="444875" y="3390175"/>
            <a:ext cx="40380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Sunk Cost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Fallacy</a:t>
            </a:r>
            <a:endParaRPr sz="4500"/>
          </a:p>
        </p:txBody>
      </p:sp>
      <p:sp>
        <p:nvSpPr>
          <p:cNvPr id="751" name="Google Shape;751;p125"/>
          <p:cNvSpPr/>
          <p:nvPr/>
        </p:nvSpPr>
        <p:spPr>
          <a:xfrm>
            <a:off x="4895250" y="3390175"/>
            <a:ext cx="41259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Decomposition Fallacy</a:t>
            </a:r>
            <a:endParaRPr sz="4500"/>
          </a:p>
        </p:txBody>
      </p:sp>
      <p:sp>
        <p:nvSpPr>
          <p:cNvPr id="752" name="Google Shape;752;p125"/>
          <p:cNvSpPr/>
          <p:nvPr/>
        </p:nvSpPr>
        <p:spPr>
          <a:xfrm>
            <a:off x="51888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“Cheap” Investment</a:t>
            </a:r>
            <a:endParaRPr sz="4500"/>
          </a:p>
        </p:txBody>
      </p:sp>
      <p:sp>
        <p:nvSpPr>
          <p:cNvPr id="753" name="Google Shape;753;p125"/>
          <p:cNvSpPr/>
          <p:nvPr/>
        </p:nvSpPr>
        <p:spPr>
          <a:xfrm>
            <a:off x="51888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“Cheap” Investment</a:t>
            </a:r>
            <a:endParaRPr sz="4500"/>
          </a:p>
        </p:txBody>
      </p:sp>
      <p:sp>
        <p:nvSpPr>
          <p:cNvPr id="754" name="Google Shape;754;p125"/>
          <p:cNvSpPr/>
          <p:nvPr/>
        </p:nvSpPr>
        <p:spPr>
          <a:xfrm>
            <a:off x="444875" y="3390175"/>
            <a:ext cx="40380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Sunk Cost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Fallacy</a:t>
            </a:r>
            <a:endParaRPr sz="4500"/>
          </a:p>
        </p:txBody>
      </p:sp>
      <p:sp>
        <p:nvSpPr>
          <p:cNvPr id="755" name="Google Shape;755;p125"/>
          <p:cNvSpPr/>
          <p:nvPr/>
        </p:nvSpPr>
        <p:spPr>
          <a:xfrm>
            <a:off x="4895250" y="3390175"/>
            <a:ext cx="41259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Decomposition Fallacy</a:t>
            </a:r>
            <a:endParaRPr sz="4500"/>
          </a:p>
        </p:txBody>
      </p:sp>
      <p:sp>
        <p:nvSpPr>
          <p:cNvPr id="756" name="Google Shape;756;p125"/>
          <p:cNvSpPr/>
          <p:nvPr/>
        </p:nvSpPr>
        <p:spPr>
          <a:xfrm>
            <a:off x="6600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Test Duplication</a:t>
            </a:r>
            <a:endParaRPr sz="4500"/>
          </a:p>
        </p:txBody>
      </p:sp>
      <p:sp>
        <p:nvSpPr>
          <p:cNvPr id="757" name="Google Shape;757;p125"/>
          <p:cNvSpPr/>
          <p:nvPr/>
        </p:nvSpPr>
        <p:spPr>
          <a:xfrm>
            <a:off x="5188800" y="428225"/>
            <a:ext cx="35388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“Cheap” Investment</a:t>
            </a:r>
            <a:endParaRPr sz="4500"/>
          </a:p>
        </p:txBody>
      </p:sp>
      <p:sp>
        <p:nvSpPr>
          <p:cNvPr id="758" name="Google Shape;758;p125"/>
          <p:cNvSpPr/>
          <p:nvPr/>
        </p:nvSpPr>
        <p:spPr>
          <a:xfrm>
            <a:off x="444875" y="3390175"/>
            <a:ext cx="40380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Sunk Cost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 Fallacy</a:t>
            </a:r>
            <a:endParaRPr sz="4500"/>
          </a:p>
        </p:txBody>
      </p:sp>
      <p:sp>
        <p:nvSpPr>
          <p:cNvPr id="759" name="Google Shape;759;p125"/>
          <p:cNvSpPr/>
          <p:nvPr/>
        </p:nvSpPr>
        <p:spPr>
          <a:xfrm>
            <a:off x="4895250" y="3390175"/>
            <a:ext cx="4125900" cy="14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Decomposition Fallacy</a:t>
            </a:r>
            <a:endParaRPr sz="4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Ultimately</a:t>
            </a:r>
            <a:r>
              <a:rPr lang="en-GB" sz="6000"/>
              <a:t>,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Priority Fallacies</a:t>
            </a:r>
            <a:endParaRPr sz="6000"/>
          </a:p>
        </p:txBody>
      </p:sp>
      <p:sp>
        <p:nvSpPr>
          <p:cNvPr id="765" name="Google Shape;765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7"/>
          <p:cNvSpPr txBox="1"/>
          <p:nvPr>
            <p:ph type="title"/>
          </p:nvPr>
        </p:nvSpPr>
        <p:spPr>
          <a:xfrm>
            <a:off x="166375" y="2150850"/>
            <a:ext cx="88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Priority Fallacies</a:t>
            </a:r>
            <a:endParaRPr sz="6000"/>
          </a:p>
        </p:txBody>
      </p:sp>
      <p:sp>
        <p:nvSpPr>
          <p:cNvPr id="771" name="Google Shape;771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2" name="Google Shape;772;p127"/>
          <p:cNvSpPr/>
          <p:nvPr/>
        </p:nvSpPr>
        <p:spPr>
          <a:xfrm>
            <a:off x="486975" y="346300"/>
            <a:ext cx="3353100" cy="149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Ball Throwing</a:t>
            </a:r>
            <a:endParaRPr sz="4800"/>
          </a:p>
        </p:txBody>
      </p:sp>
      <p:sp>
        <p:nvSpPr>
          <p:cNvPr id="773" name="Google Shape;773;p127"/>
          <p:cNvSpPr/>
          <p:nvPr/>
        </p:nvSpPr>
        <p:spPr>
          <a:xfrm>
            <a:off x="2215050" y="3306500"/>
            <a:ext cx="4713900" cy="149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Regression: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Future Problem</a:t>
            </a:r>
            <a:endParaRPr sz="4800"/>
          </a:p>
        </p:txBody>
      </p:sp>
      <p:sp>
        <p:nvSpPr>
          <p:cNvPr id="774" name="Google Shape;774;p127"/>
          <p:cNvSpPr/>
          <p:nvPr/>
        </p:nvSpPr>
        <p:spPr>
          <a:xfrm>
            <a:off x="5236525" y="346300"/>
            <a:ext cx="3353100" cy="149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Dev Ownership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Gap:</a:t>
            </a:r>
            <a:br>
              <a:rPr lang="en-GB" sz="6000"/>
            </a:br>
            <a:r>
              <a:rPr lang="en-GB" sz="6000"/>
              <a:t>Engineers and Testers</a:t>
            </a:r>
            <a:endParaRPr sz="6000"/>
          </a:p>
        </p:txBody>
      </p:sp>
      <p:sp>
        <p:nvSpPr>
          <p:cNvPr id="780" name="Google Shape;78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9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786" name="Google Shape;786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0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Testing is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Everyone’s Responsibility</a:t>
            </a:r>
            <a:endParaRPr sz="6000"/>
          </a:p>
        </p:txBody>
      </p:sp>
      <p:sp>
        <p:nvSpPr>
          <p:cNvPr id="792" name="Google Shape;792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Priority Fallacies: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Solutions</a:t>
            </a:r>
            <a:endParaRPr sz="6000"/>
          </a:p>
        </p:txBody>
      </p:sp>
      <p:sp>
        <p:nvSpPr>
          <p:cNvPr id="798" name="Google Shape;798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9" name="Google Shape;799;p131"/>
          <p:cNvSpPr/>
          <p:nvPr/>
        </p:nvSpPr>
        <p:spPr>
          <a:xfrm>
            <a:off x="528100" y="93650"/>
            <a:ext cx="3366600" cy="1476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Recognize Problem</a:t>
            </a:r>
            <a:endParaRPr sz="4800"/>
          </a:p>
        </p:txBody>
      </p:sp>
      <p:sp>
        <p:nvSpPr>
          <p:cNvPr id="800" name="Google Shape;800;p131"/>
          <p:cNvSpPr/>
          <p:nvPr/>
        </p:nvSpPr>
        <p:spPr>
          <a:xfrm>
            <a:off x="2888700" y="3460600"/>
            <a:ext cx="3366600" cy="1476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Code/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Prod Code</a:t>
            </a:r>
            <a:endParaRPr sz="4800"/>
          </a:p>
        </p:txBody>
      </p:sp>
      <p:sp>
        <p:nvSpPr>
          <p:cNvPr id="801" name="Google Shape;801;p131"/>
          <p:cNvSpPr/>
          <p:nvPr/>
        </p:nvSpPr>
        <p:spPr>
          <a:xfrm>
            <a:off x="5105850" y="126150"/>
            <a:ext cx="3366600" cy="1476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Handoff Standards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2"/>
          <p:cNvSpPr txBox="1"/>
          <p:nvPr>
            <p:ph type="title"/>
          </p:nvPr>
        </p:nvSpPr>
        <p:spPr>
          <a:xfrm>
            <a:off x="311700" y="20754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Testing as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Production Code</a:t>
            </a:r>
            <a:endParaRPr sz="6000"/>
          </a:p>
        </p:txBody>
      </p:sp>
      <p:sp>
        <p:nvSpPr>
          <p:cNvPr id="807" name="Google Shape;807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8" name="Google Shape;808;p132"/>
          <p:cNvSpPr/>
          <p:nvPr/>
        </p:nvSpPr>
        <p:spPr>
          <a:xfrm>
            <a:off x="502650" y="117075"/>
            <a:ext cx="3411900" cy="158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Review Test Code</a:t>
            </a:r>
            <a:endParaRPr sz="4800"/>
          </a:p>
        </p:txBody>
      </p:sp>
      <p:sp>
        <p:nvSpPr>
          <p:cNvPr id="809" name="Google Shape;809;p132"/>
          <p:cNvSpPr/>
          <p:nvPr/>
        </p:nvSpPr>
        <p:spPr>
          <a:xfrm>
            <a:off x="5104400" y="117075"/>
            <a:ext cx="3564000" cy="158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Champions</a:t>
            </a:r>
            <a:endParaRPr sz="4800"/>
          </a:p>
        </p:txBody>
      </p:sp>
      <p:sp>
        <p:nvSpPr>
          <p:cNvPr id="810" name="Google Shape;810;p132"/>
          <p:cNvSpPr/>
          <p:nvPr/>
        </p:nvSpPr>
        <p:spPr>
          <a:xfrm>
            <a:off x="350550" y="3405875"/>
            <a:ext cx="3564000" cy="158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1:1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Model</a:t>
            </a:r>
            <a:endParaRPr sz="4800"/>
          </a:p>
        </p:txBody>
      </p:sp>
      <p:sp>
        <p:nvSpPr>
          <p:cNvPr id="811" name="Google Shape;811;p132"/>
          <p:cNvSpPr/>
          <p:nvPr/>
        </p:nvSpPr>
        <p:spPr>
          <a:xfrm>
            <a:off x="5104400" y="3476125"/>
            <a:ext cx="3564000" cy="158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Find Risky Areas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3"/>
          <p:cNvSpPr txBox="1"/>
          <p:nvPr>
            <p:ph type="title"/>
          </p:nvPr>
        </p:nvSpPr>
        <p:spPr>
          <a:xfrm>
            <a:off x="134960" y="77400"/>
            <a:ext cx="887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Book Suggestion</a:t>
            </a:r>
            <a:endParaRPr sz="5400"/>
          </a:p>
        </p:txBody>
      </p:sp>
      <p:sp>
        <p:nvSpPr>
          <p:cNvPr id="817" name="Google Shape;817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18" name="Google Shape;81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725" y="953825"/>
            <a:ext cx="3210450" cy="40251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Agenda</a:t>
            </a:r>
            <a:endParaRPr sz="7200"/>
          </a:p>
        </p:txBody>
      </p:sp>
      <p:sp>
        <p:nvSpPr>
          <p:cNvPr id="284" name="Google Shape;28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5" name="Google Shape;285;p62"/>
          <p:cNvSpPr txBox="1"/>
          <p:nvPr>
            <p:ph type="title"/>
          </p:nvPr>
        </p:nvSpPr>
        <p:spPr>
          <a:xfrm>
            <a:off x="128400" y="34225"/>
            <a:ext cx="888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Agenda</a:t>
            </a:r>
            <a:endParaRPr sz="7200"/>
          </a:p>
        </p:txBody>
      </p:sp>
      <p:sp>
        <p:nvSpPr>
          <p:cNvPr id="286" name="Google Shape;286;p62"/>
          <p:cNvSpPr/>
          <p:nvPr/>
        </p:nvSpPr>
        <p:spPr>
          <a:xfrm>
            <a:off x="4257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Quality vs Quantity</a:t>
            </a:r>
            <a:endParaRPr sz="4800"/>
          </a:p>
        </p:txBody>
      </p:sp>
      <p:sp>
        <p:nvSpPr>
          <p:cNvPr id="287" name="Google Shape;287;p62"/>
          <p:cNvSpPr/>
          <p:nvPr/>
        </p:nvSpPr>
        <p:spPr>
          <a:xfrm>
            <a:off x="52869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288" name="Google Shape;288;p62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  <p:cxnSp>
        <p:nvCxnSpPr>
          <p:cNvPr id="289" name="Google Shape;289;p62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62"/>
          <p:cNvCxnSpPr/>
          <p:nvPr/>
        </p:nvCxnSpPr>
        <p:spPr>
          <a:xfrm flipH="1" rot="10800000">
            <a:off x="38559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62"/>
          <p:cNvCxnSpPr/>
          <p:nvPr/>
        </p:nvCxnSpPr>
        <p:spPr>
          <a:xfrm flipH="1">
            <a:off x="4438625" y="2863725"/>
            <a:ext cx="2456700" cy="393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62"/>
          <p:cNvCxnSpPr/>
          <p:nvPr/>
        </p:nvCxnSpPr>
        <p:spPr>
          <a:xfrm flipH="1" rot="10800000">
            <a:off x="3854125" y="1863625"/>
            <a:ext cx="1244400" cy="66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62"/>
          <p:cNvSpPr/>
          <p:nvPr/>
        </p:nvSpPr>
        <p:spPr>
          <a:xfrm>
            <a:off x="5290525" y="118022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 to Basics</a:t>
            </a:r>
            <a:endParaRPr sz="4800"/>
          </a:p>
        </p:txBody>
      </p:sp>
      <p:sp>
        <p:nvSpPr>
          <p:cNvPr id="294" name="Google Shape;294;p62"/>
          <p:cNvSpPr/>
          <p:nvPr/>
        </p:nvSpPr>
        <p:spPr>
          <a:xfrm>
            <a:off x="2851625" y="3398175"/>
            <a:ext cx="3240000" cy="1526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Dynamics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Ice Cream Problems</a:t>
            </a:r>
            <a:endParaRPr sz="6000"/>
          </a:p>
        </p:txBody>
      </p:sp>
      <p:sp>
        <p:nvSpPr>
          <p:cNvPr id="824" name="Google Shape;824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5" name="Google Shape;825;p134"/>
          <p:cNvSpPr/>
          <p:nvPr/>
        </p:nvSpPr>
        <p:spPr>
          <a:xfrm>
            <a:off x="2598575" y="31715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 Testing</a:t>
            </a:r>
            <a:endParaRPr sz="4800"/>
          </a:p>
        </p:txBody>
      </p:sp>
      <p:sp>
        <p:nvSpPr>
          <p:cNvPr id="826" name="Google Shape;826;p13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827" name="Google Shape;827;p134"/>
          <p:cNvSpPr/>
          <p:nvPr/>
        </p:nvSpPr>
        <p:spPr>
          <a:xfrm>
            <a:off x="4961850" y="3226800"/>
            <a:ext cx="3669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  <p:sp>
        <p:nvSpPr>
          <p:cNvPr id="828" name="Google Shape;828;p13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829" name="Google Shape;829;p134"/>
          <p:cNvSpPr/>
          <p:nvPr/>
        </p:nvSpPr>
        <p:spPr>
          <a:xfrm>
            <a:off x="4961850" y="3226800"/>
            <a:ext cx="36699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  <p:sp>
        <p:nvSpPr>
          <p:cNvPr id="830" name="Google Shape;830;p134"/>
          <p:cNvSpPr/>
          <p:nvPr/>
        </p:nvSpPr>
        <p:spPr>
          <a:xfrm>
            <a:off x="2598575" y="317150"/>
            <a:ext cx="35106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Manual Testing</a:t>
            </a:r>
            <a:endParaRPr sz="4800"/>
          </a:p>
        </p:txBody>
      </p:sp>
      <p:sp>
        <p:nvSpPr>
          <p:cNvPr id="831" name="Google Shape;831;p13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832" name="Google Shape;832;p134"/>
          <p:cNvSpPr/>
          <p:nvPr/>
        </p:nvSpPr>
        <p:spPr>
          <a:xfrm>
            <a:off x="391175" y="3226800"/>
            <a:ext cx="3192900" cy="153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UI Tests</a:t>
            </a:r>
            <a:endParaRPr sz="4800"/>
          </a:p>
        </p:txBody>
      </p:sp>
      <p:sp>
        <p:nvSpPr>
          <p:cNvPr id="833" name="Google Shape;833;p134"/>
          <p:cNvSpPr/>
          <p:nvPr/>
        </p:nvSpPr>
        <p:spPr>
          <a:xfrm>
            <a:off x="4961850" y="3226800"/>
            <a:ext cx="3669900" cy="153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↓ Unit Tests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5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Unit Tests?</a:t>
            </a:r>
            <a:endParaRPr sz="6000"/>
          </a:p>
        </p:txBody>
      </p:sp>
      <p:sp>
        <p:nvSpPr>
          <p:cNvPr id="839" name="Google Shape;839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6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 are they important?</a:t>
            </a:r>
            <a:endParaRPr sz="6000"/>
          </a:p>
        </p:txBody>
      </p:sp>
      <p:sp>
        <p:nvSpPr>
          <p:cNvPr id="845" name="Google Shape;845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7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Unit Tests are</a:t>
            </a:r>
            <a:endParaRPr sz="6000"/>
          </a:p>
        </p:txBody>
      </p:sp>
      <p:sp>
        <p:nvSpPr>
          <p:cNvPr id="851" name="Google Shape;851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8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for your Team</a:t>
            </a:r>
            <a:endParaRPr sz="6000"/>
          </a:p>
        </p:txBody>
      </p:sp>
      <p:sp>
        <p:nvSpPr>
          <p:cNvPr id="857" name="Google Shape;857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39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Why does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matter?</a:t>
            </a:r>
            <a:endParaRPr sz="6000"/>
          </a:p>
        </p:txBody>
      </p:sp>
      <p:sp>
        <p:nvSpPr>
          <p:cNvPr id="863" name="Google Shape;863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9" name="Google Shape;869;p140"/>
          <p:cNvSpPr txBox="1"/>
          <p:nvPr/>
        </p:nvSpPr>
        <p:spPr>
          <a:xfrm>
            <a:off x="1895600" y="4519975"/>
            <a:ext cx="5584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By </a:t>
            </a:r>
            <a:r>
              <a:rPr b="1" lang="en-GB" sz="2400">
                <a:solidFill>
                  <a:schemeClr val="dk1"/>
                </a:solidFill>
              </a:rPr>
              <a:t>Jeff Atwood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870" name="Google Shape;87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988" y="304800"/>
            <a:ext cx="6276672" cy="42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Bridging the Gap:</a:t>
            </a:r>
            <a:br>
              <a:rPr lang="en-GB" sz="6000"/>
            </a:br>
            <a:r>
              <a:rPr lang="en-GB" sz="6000"/>
              <a:t>Engineers and Testers</a:t>
            </a:r>
            <a:endParaRPr sz="6000"/>
          </a:p>
        </p:txBody>
      </p:sp>
      <p:sp>
        <p:nvSpPr>
          <p:cNvPr id="876" name="Google Shape;876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2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Not just Unit Tests</a:t>
            </a:r>
            <a:endParaRPr sz="6000"/>
          </a:p>
        </p:txBody>
      </p:sp>
      <p:sp>
        <p:nvSpPr>
          <p:cNvPr id="882" name="Google Shape;882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3"/>
          <p:cNvSpPr txBox="1"/>
          <p:nvPr>
            <p:ph type="title"/>
          </p:nvPr>
        </p:nvSpPr>
        <p:spPr>
          <a:xfrm>
            <a:off x="115750" y="2150850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More Feedback</a:t>
            </a:r>
            <a:r>
              <a:rPr lang="en-GB" sz="6000"/>
              <a:t> Tests!</a:t>
            </a:r>
            <a:endParaRPr sz="6000"/>
          </a:p>
        </p:txBody>
      </p:sp>
      <p:sp>
        <p:nvSpPr>
          <p:cNvPr id="888" name="Google Shape;888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Where should we start?</a:t>
            </a:r>
            <a:endParaRPr sz="6000"/>
          </a:p>
        </p:txBody>
      </p:sp>
      <p:sp>
        <p:nvSpPr>
          <p:cNvPr id="300" name="Google Shape;30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44"/>
          <p:cNvSpPr txBox="1"/>
          <p:nvPr>
            <p:ph type="title"/>
          </p:nvPr>
        </p:nvSpPr>
        <p:spPr>
          <a:xfrm>
            <a:off x="0" y="2134025"/>
            <a:ext cx="930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Testing for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Loop</a:t>
            </a:r>
            <a:endParaRPr sz="6000"/>
          </a:p>
        </p:txBody>
      </p:sp>
      <p:sp>
        <p:nvSpPr>
          <p:cNvPr id="894" name="Google Shape;894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5" name="Google Shape;895;p144"/>
          <p:cNvSpPr/>
          <p:nvPr/>
        </p:nvSpPr>
        <p:spPr>
          <a:xfrm>
            <a:off x="3834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Write</a:t>
            </a:r>
            <a:endParaRPr sz="4800"/>
          </a:p>
        </p:txBody>
      </p:sp>
      <p:sp>
        <p:nvSpPr>
          <p:cNvPr id="896" name="Google Shape;896;p144"/>
          <p:cNvSpPr/>
          <p:nvPr/>
        </p:nvSpPr>
        <p:spPr>
          <a:xfrm>
            <a:off x="48128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</a:t>
            </a:r>
            <a:r>
              <a:rPr lang="en-GB" sz="4800"/>
              <a:t>Understand</a:t>
            </a:r>
            <a:endParaRPr sz="4800"/>
          </a:p>
        </p:txBody>
      </p:sp>
      <p:sp>
        <p:nvSpPr>
          <p:cNvPr id="897" name="Google Shape;897;p144"/>
          <p:cNvSpPr/>
          <p:nvPr/>
        </p:nvSpPr>
        <p:spPr>
          <a:xfrm>
            <a:off x="2794350" y="34784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Change</a:t>
            </a:r>
            <a:endParaRPr sz="4800"/>
          </a:p>
        </p:txBody>
      </p:sp>
      <p:sp>
        <p:nvSpPr>
          <p:cNvPr id="898" name="Google Shape;898;p144"/>
          <p:cNvSpPr/>
          <p:nvPr/>
        </p:nvSpPr>
        <p:spPr>
          <a:xfrm>
            <a:off x="48128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Understand</a:t>
            </a:r>
            <a:endParaRPr sz="4800"/>
          </a:p>
        </p:txBody>
      </p:sp>
      <p:sp>
        <p:nvSpPr>
          <p:cNvPr id="899" name="Google Shape;899;p144"/>
          <p:cNvSpPr/>
          <p:nvPr/>
        </p:nvSpPr>
        <p:spPr>
          <a:xfrm>
            <a:off x="2794350" y="34784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Change</a:t>
            </a:r>
            <a:endParaRPr sz="4800"/>
          </a:p>
        </p:txBody>
      </p:sp>
      <p:sp>
        <p:nvSpPr>
          <p:cNvPr id="900" name="Google Shape;900;p144"/>
          <p:cNvSpPr/>
          <p:nvPr/>
        </p:nvSpPr>
        <p:spPr>
          <a:xfrm>
            <a:off x="3834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Unit Tests</a:t>
            </a:r>
            <a:endParaRPr sz="4800"/>
          </a:p>
        </p:txBody>
      </p:sp>
      <p:sp>
        <p:nvSpPr>
          <p:cNvPr id="901" name="Google Shape;901;p144"/>
          <p:cNvSpPr/>
          <p:nvPr/>
        </p:nvSpPr>
        <p:spPr>
          <a:xfrm>
            <a:off x="48128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Understand</a:t>
            </a:r>
            <a:endParaRPr sz="4800"/>
          </a:p>
        </p:txBody>
      </p:sp>
      <p:sp>
        <p:nvSpPr>
          <p:cNvPr id="902" name="Google Shape;902;p144"/>
          <p:cNvSpPr/>
          <p:nvPr/>
        </p:nvSpPr>
        <p:spPr>
          <a:xfrm>
            <a:off x="4812800" y="1266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Integration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Tests</a:t>
            </a:r>
            <a:endParaRPr sz="4800"/>
          </a:p>
        </p:txBody>
      </p:sp>
      <p:sp>
        <p:nvSpPr>
          <p:cNvPr id="903" name="Google Shape;903;p144"/>
          <p:cNvSpPr/>
          <p:nvPr/>
        </p:nvSpPr>
        <p:spPr>
          <a:xfrm>
            <a:off x="2794350" y="34784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Help to Change</a:t>
            </a:r>
            <a:endParaRPr sz="4800"/>
          </a:p>
        </p:txBody>
      </p:sp>
      <p:sp>
        <p:nvSpPr>
          <p:cNvPr id="904" name="Google Shape;904;p144"/>
          <p:cNvSpPr/>
          <p:nvPr/>
        </p:nvSpPr>
        <p:spPr>
          <a:xfrm>
            <a:off x="2794350" y="3478425"/>
            <a:ext cx="3714300" cy="150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E2E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5"/>
          <p:cNvSpPr txBox="1"/>
          <p:nvPr>
            <p:ph type="title"/>
          </p:nvPr>
        </p:nvSpPr>
        <p:spPr>
          <a:xfrm>
            <a:off x="173625" y="2202475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and You</a:t>
            </a:r>
            <a:endParaRPr sz="6000"/>
          </a:p>
        </p:txBody>
      </p:sp>
      <p:sp>
        <p:nvSpPr>
          <p:cNvPr id="910" name="Google Shape;910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1" name="Google Shape;911;p145"/>
          <p:cNvSpPr/>
          <p:nvPr/>
        </p:nvSpPr>
        <p:spPr>
          <a:xfrm>
            <a:off x="766825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Contract Tests</a:t>
            </a:r>
            <a:endParaRPr sz="4800"/>
          </a:p>
        </p:txBody>
      </p:sp>
      <p:sp>
        <p:nvSpPr>
          <p:cNvPr id="912" name="Google Shape;912;p145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913" name="Google Shape;913;p145"/>
          <p:cNvSpPr/>
          <p:nvPr/>
        </p:nvSpPr>
        <p:spPr>
          <a:xfrm>
            <a:off x="766825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914" name="Google Shape;914;p145"/>
          <p:cNvSpPr/>
          <p:nvPr/>
        </p:nvSpPr>
        <p:spPr>
          <a:xfrm>
            <a:off x="5282200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  <p:sp>
        <p:nvSpPr>
          <p:cNvPr id="915" name="Google Shape;915;p145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916" name="Google Shape;916;p145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917" name="Google Shape;917;p145"/>
          <p:cNvSpPr/>
          <p:nvPr/>
        </p:nvSpPr>
        <p:spPr>
          <a:xfrm>
            <a:off x="5282200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46"/>
          <p:cNvSpPr txBox="1"/>
          <p:nvPr/>
        </p:nvSpPr>
        <p:spPr>
          <a:xfrm>
            <a:off x="279175" y="1071750"/>
            <a:ext cx="827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Design by Contract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923" name="Google Shape;923;p146"/>
          <p:cNvSpPr txBox="1"/>
          <p:nvPr>
            <p:ph type="title"/>
          </p:nvPr>
        </p:nvSpPr>
        <p:spPr>
          <a:xfrm>
            <a:off x="862673" y="1696638"/>
            <a:ext cx="7418700" cy="17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chemeClr val="dk1"/>
                </a:solidFill>
              </a:rPr>
              <a:t>“Require No More,</a:t>
            </a:r>
            <a:endParaRPr b="0"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chemeClr val="dk1"/>
                </a:solidFill>
              </a:rPr>
              <a:t>Promise No Less”</a:t>
            </a:r>
            <a:endParaRPr b="0" sz="6000">
              <a:solidFill>
                <a:schemeClr val="dk1"/>
              </a:solidFill>
            </a:endParaRPr>
          </a:p>
        </p:txBody>
      </p:sp>
      <p:sp>
        <p:nvSpPr>
          <p:cNvPr id="924" name="Google Shape;924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925" name="Google Shape;925;p146"/>
          <p:cNvSpPr txBox="1"/>
          <p:nvPr/>
        </p:nvSpPr>
        <p:spPr>
          <a:xfrm>
            <a:off x="101211" y="0"/>
            <a:ext cx="89415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3F3F3"/>
                </a:solidFill>
              </a:rPr>
              <a:t>Design by Contract</a:t>
            </a:r>
            <a:endParaRPr sz="6000">
              <a:solidFill>
                <a:srgbClr val="F3F3F3"/>
              </a:solidFill>
            </a:endParaRPr>
          </a:p>
        </p:txBody>
      </p:sp>
      <p:sp>
        <p:nvSpPr>
          <p:cNvPr id="926" name="Google Shape;926;p146"/>
          <p:cNvSpPr txBox="1"/>
          <p:nvPr/>
        </p:nvSpPr>
        <p:spPr>
          <a:xfrm>
            <a:off x="1711514" y="3566119"/>
            <a:ext cx="5721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</a:rPr>
              <a:t>Quote from Bertrand Meyer, “Design by Contract”</a:t>
            </a:r>
            <a:endParaRPr sz="2700"/>
          </a:p>
        </p:txBody>
      </p:sp>
      <p:pic>
        <p:nvPicPr>
          <p:cNvPr id="927" name="Google Shape;92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81" y="1146963"/>
            <a:ext cx="4271756" cy="9258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8" name="Google Shape;928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66" y="1146966"/>
            <a:ext cx="4271757" cy="173686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9" name="Google Shape;929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065" y="1146975"/>
            <a:ext cx="5387790" cy="17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331" y="1146975"/>
            <a:ext cx="542925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477" y="1146975"/>
            <a:ext cx="5414963" cy="327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47"/>
          <p:cNvSpPr txBox="1"/>
          <p:nvPr>
            <p:ph type="title"/>
          </p:nvPr>
        </p:nvSpPr>
        <p:spPr>
          <a:xfrm>
            <a:off x="350825" y="220281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Contract Testing</a:t>
            </a:r>
            <a:endParaRPr sz="6000"/>
          </a:p>
        </p:txBody>
      </p:sp>
      <p:sp>
        <p:nvSpPr>
          <p:cNvPr id="937" name="Google Shape;937;p147"/>
          <p:cNvSpPr/>
          <p:nvPr/>
        </p:nvSpPr>
        <p:spPr>
          <a:xfrm>
            <a:off x="518325" y="205225"/>
            <a:ext cx="30708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Tests as Auditor</a:t>
            </a:r>
            <a:endParaRPr sz="4800"/>
          </a:p>
        </p:txBody>
      </p:sp>
      <p:sp>
        <p:nvSpPr>
          <p:cNvPr id="938" name="Google Shape;938;p147"/>
          <p:cNvSpPr/>
          <p:nvPr/>
        </p:nvSpPr>
        <p:spPr>
          <a:xfrm>
            <a:off x="5120475" y="205225"/>
            <a:ext cx="30708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Last Day Style</a:t>
            </a:r>
            <a:endParaRPr sz="4800"/>
          </a:p>
        </p:txBody>
      </p:sp>
      <p:sp>
        <p:nvSpPr>
          <p:cNvPr id="939" name="Google Shape;939;p147"/>
          <p:cNvSpPr/>
          <p:nvPr/>
        </p:nvSpPr>
        <p:spPr>
          <a:xfrm>
            <a:off x="1865825" y="3594700"/>
            <a:ext cx="5490600" cy="144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Invariants Testing</a:t>
            </a:r>
            <a:endParaRPr sz="4800"/>
          </a:p>
        </p:txBody>
      </p:sp>
      <p:sp>
        <p:nvSpPr>
          <p:cNvPr id="940" name="Google Shape;940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48"/>
          <p:cNvSpPr txBox="1"/>
          <p:nvPr/>
        </p:nvSpPr>
        <p:spPr>
          <a:xfrm>
            <a:off x="367550" y="1071750"/>
            <a:ext cx="783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Invariants Testing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946" name="Google Shape;946;p148"/>
          <p:cNvSpPr/>
          <p:nvPr/>
        </p:nvSpPr>
        <p:spPr>
          <a:xfrm>
            <a:off x="1711450" y="14670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Property Based Testing</a:t>
            </a:r>
            <a:endParaRPr sz="4800"/>
          </a:p>
        </p:txBody>
      </p:sp>
      <p:sp>
        <p:nvSpPr>
          <p:cNvPr id="947" name="Google Shape;947;p148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Schema Based Testing</a:t>
            </a:r>
            <a:endParaRPr sz="4800"/>
          </a:p>
        </p:txBody>
      </p:sp>
      <p:sp>
        <p:nvSpPr>
          <p:cNvPr id="948" name="Google Shape;948;p148"/>
          <p:cNvSpPr/>
          <p:nvPr/>
        </p:nvSpPr>
        <p:spPr>
          <a:xfrm>
            <a:off x="1711450" y="14670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QuickTheory</a:t>
            </a:r>
            <a:endParaRPr sz="4800"/>
          </a:p>
        </p:txBody>
      </p:sp>
      <p:sp>
        <p:nvSpPr>
          <p:cNvPr id="949" name="Google Shape;949;p148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Schema Based Testing</a:t>
            </a:r>
            <a:endParaRPr sz="4800"/>
          </a:p>
        </p:txBody>
      </p:sp>
      <p:sp>
        <p:nvSpPr>
          <p:cNvPr id="950" name="Google Shape;950;p148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JSON Schema Validator</a:t>
            </a:r>
            <a:endParaRPr sz="4800"/>
          </a:p>
        </p:txBody>
      </p:sp>
      <p:sp>
        <p:nvSpPr>
          <p:cNvPr id="951" name="Google Shape;951;p148"/>
          <p:cNvSpPr/>
          <p:nvPr/>
        </p:nvSpPr>
        <p:spPr>
          <a:xfrm>
            <a:off x="1711450" y="3518650"/>
            <a:ext cx="5408100" cy="1525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JSON Schema Validator</a:t>
            </a:r>
            <a:endParaRPr sz="4800"/>
          </a:p>
        </p:txBody>
      </p:sp>
      <p:sp>
        <p:nvSpPr>
          <p:cNvPr id="952" name="Google Shape;952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9"/>
          <p:cNvSpPr txBox="1"/>
          <p:nvPr>
            <p:ph type="title"/>
          </p:nvPr>
        </p:nvSpPr>
        <p:spPr>
          <a:xfrm>
            <a:off x="311700" y="79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QuickTheory</a:t>
            </a:r>
            <a:endParaRPr sz="6000"/>
          </a:p>
        </p:txBody>
      </p:sp>
      <p:pic>
        <p:nvPicPr>
          <p:cNvPr id="958" name="Google Shape;95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88" y="1107788"/>
            <a:ext cx="7241025" cy="11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00" y="1107798"/>
            <a:ext cx="7240999" cy="135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500" y="1107800"/>
            <a:ext cx="7241001" cy="196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1500" y="1107800"/>
            <a:ext cx="7356381" cy="19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500" y="3412425"/>
            <a:ext cx="7356376" cy="1612987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50"/>
          <p:cNvSpPr txBox="1"/>
          <p:nvPr>
            <p:ph type="title"/>
          </p:nvPr>
        </p:nvSpPr>
        <p:spPr>
          <a:xfrm>
            <a:off x="173625" y="2202475"/>
            <a:ext cx="890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Feedback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and You</a:t>
            </a:r>
            <a:endParaRPr sz="6000"/>
          </a:p>
        </p:txBody>
      </p:sp>
      <p:sp>
        <p:nvSpPr>
          <p:cNvPr id="969" name="Google Shape;969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0" name="Google Shape;970;p150"/>
          <p:cNvSpPr/>
          <p:nvPr/>
        </p:nvSpPr>
        <p:spPr>
          <a:xfrm>
            <a:off x="766825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Contract Tests</a:t>
            </a:r>
            <a:endParaRPr sz="4800"/>
          </a:p>
        </p:txBody>
      </p:sp>
      <p:sp>
        <p:nvSpPr>
          <p:cNvPr id="971" name="Google Shape;971;p150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972" name="Google Shape;972;p150"/>
          <p:cNvSpPr/>
          <p:nvPr/>
        </p:nvSpPr>
        <p:spPr>
          <a:xfrm>
            <a:off x="766825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973" name="Google Shape;973;p150"/>
          <p:cNvSpPr/>
          <p:nvPr/>
        </p:nvSpPr>
        <p:spPr>
          <a:xfrm>
            <a:off x="5282200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  <p:sp>
        <p:nvSpPr>
          <p:cNvPr id="974" name="Google Shape;974;p150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975" name="Google Shape;975;p150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  <p:sp>
        <p:nvSpPr>
          <p:cNvPr id="976" name="Google Shape;976;p150"/>
          <p:cNvSpPr/>
          <p:nvPr/>
        </p:nvSpPr>
        <p:spPr>
          <a:xfrm>
            <a:off x="5282200" y="352792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Negative</a:t>
            </a:r>
            <a:endParaRPr sz="4800"/>
          </a:p>
        </p:txBody>
      </p:sp>
      <p:sp>
        <p:nvSpPr>
          <p:cNvPr id="977" name="Google Shape;977;p150"/>
          <p:cNvSpPr/>
          <p:nvPr/>
        </p:nvSpPr>
        <p:spPr>
          <a:xfrm>
            <a:off x="766825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Contract Tests</a:t>
            </a:r>
            <a:endParaRPr sz="4800"/>
          </a:p>
        </p:txBody>
      </p:sp>
      <p:sp>
        <p:nvSpPr>
          <p:cNvPr id="978" name="Google Shape;978;p150"/>
          <p:cNvSpPr/>
          <p:nvPr/>
        </p:nvSpPr>
        <p:spPr>
          <a:xfrm>
            <a:off x="5282200" y="210725"/>
            <a:ext cx="3057600" cy="142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False Positive</a:t>
            </a:r>
            <a:endParaRPr sz="4800"/>
          </a:p>
        </p:txBody>
      </p:sp>
      <p:sp>
        <p:nvSpPr>
          <p:cNvPr id="979" name="Google Shape;979;p150"/>
          <p:cNvSpPr/>
          <p:nvPr/>
        </p:nvSpPr>
        <p:spPr>
          <a:xfrm>
            <a:off x="766825" y="3527875"/>
            <a:ext cx="3057600" cy="150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Flaky Tests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Invalid Failures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are Dangerous</a:t>
            </a:r>
            <a:endParaRPr sz="6000"/>
          </a:p>
        </p:txBody>
      </p:sp>
      <p:sp>
        <p:nvSpPr>
          <p:cNvPr id="985" name="Google Shape;985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“It’s always failing”</a:t>
            </a:r>
            <a:endParaRPr sz="6000"/>
          </a:p>
        </p:txBody>
      </p:sp>
      <p:sp>
        <p:nvSpPr>
          <p:cNvPr id="991" name="Google Shape;991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“It’s just a flapper”</a:t>
            </a:r>
            <a:endParaRPr sz="6000"/>
          </a:p>
        </p:txBody>
      </p:sp>
      <p:sp>
        <p:nvSpPr>
          <p:cNvPr id="997" name="Google Shape;997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